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63" r:id="rId5"/>
    <p:sldId id="257" r:id="rId6"/>
    <p:sldId id="265" r:id="rId7"/>
    <p:sldId id="266" r:id="rId8"/>
    <p:sldId id="258" r:id="rId9"/>
    <p:sldId id="267" r:id="rId10"/>
    <p:sldId id="259" r:id="rId11"/>
    <p:sldId id="270" r:id="rId12"/>
    <p:sldId id="273" r:id="rId13"/>
    <p:sldId id="272" r:id="rId14"/>
    <p:sldId id="274" r:id="rId15"/>
    <p:sldId id="276" r:id="rId16"/>
    <p:sldId id="281" r:id="rId17"/>
    <p:sldId id="275" r:id="rId18"/>
    <p:sldId id="277" r:id="rId19"/>
    <p:sldId id="278" r:id="rId20"/>
    <p:sldId id="26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6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031"/>
    <a:srgbClr val="A167A4"/>
    <a:srgbClr val="006F9D"/>
    <a:srgbClr val="2EA061"/>
    <a:srgbClr val="35C611"/>
    <a:srgbClr val="07E8F6"/>
    <a:srgbClr val="FFBE06"/>
    <a:srgbClr val="1F5480"/>
    <a:srgbClr val="2A2F4D"/>
    <a:srgbClr val="2E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E2E0E-0301-4586-868B-258684F1CB8F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EE1081-669D-4A22-8A80-ADE11D4F1FA3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</a:rPr>
            <a:t>Первая категория</a:t>
          </a:r>
          <a:endParaRPr lang="ru-RU" sz="2000" b="1" dirty="0">
            <a:latin typeface="+mn-lt"/>
          </a:endParaRPr>
        </a:p>
      </dgm:t>
    </dgm:pt>
    <dgm:pt modelId="{0A2E75DE-B718-4B56-BB61-F8A45004B12D}" type="parTrans" cxnId="{43FA133E-9D3F-4C07-9009-85A931D1DCD1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2830D06D-4262-4740-9C09-D99AB96B27BF}" type="sibTrans" cxnId="{43FA133E-9D3F-4C07-9009-85A931D1DCD1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E0DE71D6-E2B0-4C6D-876C-71A16BA59437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</a:rPr>
            <a:t>Высшая категория</a:t>
          </a:r>
          <a:endParaRPr lang="ru-RU" sz="2000" b="1" dirty="0">
            <a:latin typeface="+mn-lt"/>
          </a:endParaRPr>
        </a:p>
      </dgm:t>
    </dgm:pt>
    <dgm:pt modelId="{0311AD59-BFF4-49CC-8D3C-63BE7EF64602}" type="parTrans" cxnId="{D77CCF17-0E79-40FF-B1DF-390CAC8AE808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37A8E200-DA3A-4232-A07D-AD05B0B0A82D}" type="sibTrans" cxnId="{D77CCF17-0E79-40FF-B1DF-390CAC8AE808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76A05B7F-0204-423A-8044-1964F7B7F7EF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</a:rPr>
            <a:t>Педагог-наставник</a:t>
          </a:r>
        </a:p>
        <a:p>
          <a:r>
            <a:rPr lang="ru-RU" sz="2000" b="1" dirty="0" smtClean="0">
              <a:latin typeface="+mn-lt"/>
            </a:rPr>
            <a:t>Педагог-методист</a:t>
          </a:r>
          <a:endParaRPr lang="ru-RU" sz="2000" b="1" dirty="0">
            <a:latin typeface="+mn-lt"/>
          </a:endParaRPr>
        </a:p>
      </dgm:t>
    </dgm:pt>
    <dgm:pt modelId="{37001E5B-8C06-4610-B228-3B766BC70997}" type="parTrans" cxnId="{E88C5A75-3DB0-424F-B634-BCD79B8F491B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58387E4B-2FBF-4E97-A1AC-574E0D086F5F}" type="sibTrans" cxnId="{E88C5A75-3DB0-424F-B634-BCD79B8F491B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DC76465C-A56C-4CDB-86CF-0003B8CA8832}" type="pres">
      <dgm:prSet presAssocID="{61AE2E0E-0301-4586-868B-258684F1CB8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EB42BE4-9D18-49F6-91AC-A134D1CD782F}" type="pres">
      <dgm:prSet presAssocID="{B9EE1081-669D-4A22-8A80-ADE11D4F1FA3}" presName="composite" presStyleCnt="0"/>
      <dgm:spPr/>
    </dgm:pt>
    <dgm:pt modelId="{2DF41940-31A2-4216-8021-4F12053F1453}" type="pres">
      <dgm:prSet presAssocID="{B9EE1081-669D-4A22-8A80-ADE11D4F1FA3}" presName="LShape" presStyleLbl="alignNode1" presStyleIdx="0" presStyleCnt="5"/>
      <dgm:spPr/>
    </dgm:pt>
    <dgm:pt modelId="{F8509F71-4DAE-47AF-A289-875EAF430DB5}" type="pres">
      <dgm:prSet presAssocID="{B9EE1081-669D-4A22-8A80-ADE11D4F1FA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E2F9D-EE30-497C-9FDB-062BBAB12A01}" type="pres">
      <dgm:prSet presAssocID="{B9EE1081-669D-4A22-8A80-ADE11D4F1FA3}" presName="Triangle" presStyleLbl="alignNode1" presStyleIdx="1" presStyleCnt="5"/>
      <dgm:spPr/>
    </dgm:pt>
    <dgm:pt modelId="{AB3F980A-0469-4478-A8E3-5863C010EB71}" type="pres">
      <dgm:prSet presAssocID="{2830D06D-4262-4740-9C09-D99AB96B27BF}" presName="sibTrans" presStyleCnt="0"/>
      <dgm:spPr/>
    </dgm:pt>
    <dgm:pt modelId="{A88FF2F8-8163-42A7-8429-6C2309E12273}" type="pres">
      <dgm:prSet presAssocID="{2830D06D-4262-4740-9C09-D99AB96B27BF}" presName="space" presStyleCnt="0"/>
      <dgm:spPr/>
    </dgm:pt>
    <dgm:pt modelId="{5308750C-36C3-40A0-9097-70D8787FE596}" type="pres">
      <dgm:prSet presAssocID="{E0DE71D6-E2B0-4C6D-876C-71A16BA59437}" presName="composite" presStyleCnt="0"/>
      <dgm:spPr/>
    </dgm:pt>
    <dgm:pt modelId="{1EAE6E5E-8FF7-409E-AE2A-2EDD93CD68F6}" type="pres">
      <dgm:prSet presAssocID="{E0DE71D6-E2B0-4C6D-876C-71A16BA59437}" presName="LShape" presStyleLbl="alignNode1" presStyleIdx="2" presStyleCnt="5"/>
      <dgm:spPr/>
    </dgm:pt>
    <dgm:pt modelId="{A0DFED9C-ADF0-4A31-AE5B-0C913B38F10A}" type="pres">
      <dgm:prSet presAssocID="{E0DE71D6-E2B0-4C6D-876C-71A16BA5943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B85FD-6A8A-476B-8090-C00A22ABEF7D}" type="pres">
      <dgm:prSet presAssocID="{E0DE71D6-E2B0-4C6D-876C-71A16BA59437}" presName="Triangle" presStyleLbl="alignNode1" presStyleIdx="3" presStyleCnt="5"/>
      <dgm:spPr/>
    </dgm:pt>
    <dgm:pt modelId="{7EE3D5A8-EB19-4E1A-86AE-02473AA93095}" type="pres">
      <dgm:prSet presAssocID="{37A8E200-DA3A-4232-A07D-AD05B0B0A82D}" presName="sibTrans" presStyleCnt="0"/>
      <dgm:spPr/>
    </dgm:pt>
    <dgm:pt modelId="{3D64EA78-03C6-4DD2-BCDC-11AE10FD48C5}" type="pres">
      <dgm:prSet presAssocID="{37A8E200-DA3A-4232-A07D-AD05B0B0A82D}" presName="space" presStyleCnt="0"/>
      <dgm:spPr/>
    </dgm:pt>
    <dgm:pt modelId="{10B417B6-69F1-4F15-A6D2-C35E052838F9}" type="pres">
      <dgm:prSet presAssocID="{76A05B7F-0204-423A-8044-1964F7B7F7EF}" presName="composite" presStyleCnt="0"/>
      <dgm:spPr/>
    </dgm:pt>
    <dgm:pt modelId="{3CDFE423-6214-464B-9F3B-B6BBD70749B9}" type="pres">
      <dgm:prSet presAssocID="{76A05B7F-0204-423A-8044-1964F7B7F7EF}" presName="LShape" presStyleLbl="alignNode1" presStyleIdx="4" presStyleCnt="5"/>
      <dgm:spPr/>
    </dgm:pt>
    <dgm:pt modelId="{EF66A64F-5563-4837-BA1E-0A781FB35BC6}" type="pres">
      <dgm:prSet presAssocID="{76A05B7F-0204-423A-8044-1964F7B7F7E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1FD51-97C5-4124-8C46-C99D750DEE36}" type="presOf" srcId="{61AE2E0E-0301-4586-868B-258684F1CB8F}" destId="{DC76465C-A56C-4CDB-86CF-0003B8CA8832}" srcOrd="0" destOrd="0" presId="urn:microsoft.com/office/officeart/2009/3/layout/StepUpProcess"/>
    <dgm:cxn modelId="{0F0176EA-BAF4-41DF-8C46-E04C50BD4929}" type="presOf" srcId="{E0DE71D6-E2B0-4C6D-876C-71A16BA59437}" destId="{A0DFED9C-ADF0-4A31-AE5B-0C913B38F10A}" srcOrd="0" destOrd="0" presId="urn:microsoft.com/office/officeart/2009/3/layout/StepUpProcess"/>
    <dgm:cxn modelId="{43FA133E-9D3F-4C07-9009-85A931D1DCD1}" srcId="{61AE2E0E-0301-4586-868B-258684F1CB8F}" destId="{B9EE1081-669D-4A22-8A80-ADE11D4F1FA3}" srcOrd="0" destOrd="0" parTransId="{0A2E75DE-B718-4B56-BB61-F8A45004B12D}" sibTransId="{2830D06D-4262-4740-9C09-D99AB96B27BF}"/>
    <dgm:cxn modelId="{E88C5A75-3DB0-424F-B634-BCD79B8F491B}" srcId="{61AE2E0E-0301-4586-868B-258684F1CB8F}" destId="{76A05B7F-0204-423A-8044-1964F7B7F7EF}" srcOrd="2" destOrd="0" parTransId="{37001E5B-8C06-4610-B228-3B766BC70997}" sibTransId="{58387E4B-2FBF-4E97-A1AC-574E0D086F5F}"/>
    <dgm:cxn modelId="{D77CCF17-0E79-40FF-B1DF-390CAC8AE808}" srcId="{61AE2E0E-0301-4586-868B-258684F1CB8F}" destId="{E0DE71D6-E2B0-4C6D-876C-71A16BA59437}" srcOrd="1" destOrd="0" parTransId="{0311AD59-BFF4-49CC-8D3C-63BE7EF64602}" sibTransId="{37A8E200-DA3A-4232-A07D-AD05B0B0A82D}"/>
    <dgm:cxn modelId="{42B37F86-ED4B-4DDA-91A4-881B6FB47D32}" type="presOf" srcId="{B9EE1081-669D-4A22-8A80-ADE11D4F1FA3}" destId="{F8509F71-4DAE-47AF-A289-875EAF430DB5}" srcOrd="0" destOrd="0" presId="urn:microsoft.com/office/officeart/2009/3/layout/StepUpProcess"/>
    <dgm:cxn modelId="{B617081F-B3DD-4C16-A01A-2E85970F1F2B}" type="presOf" srcId="{76A05B7F-0204-423A-8044-1964F7B7F7EF}" destId="{EF66A64F-5563-4837-BA1E-0A781FB35BC6}" srcOrd="0" destOrd="0" presId="urn:microsoft.com/office/officeart/2009/3/layout/StepUpProcess"/>
    <dgm:cxn modelId="{E5C6D7CC-7AAD-4485-AFA0-D5868231AA10}" type="presParOf" srcId="{DC76465C-A56C-4CDB-86CF-0003B8CA8832}" destId="{BEB42BE4-9D18-49F6-91AC-A134D1CD782F}" srcOrd="0" destOrd="0" presId="urn:microsoft.com/office/officeart/2009/3/layout/StepUpProcess"/>
    <dgm:cxn modelId="{4D927339-F01D-4B04-A5EF-FD23F75E484D}" type="presParOf" srcId="{BEB42BE4-9D18-49F6-91AC-A134D1CD782F}" destId="{2DF41940-31A2-4216-8021-4F12053F1453}" srcOrd="0" destOrd="0" presId="urn:microsoft.com/office/officeart/2009/3/layout/StepUpProcess"/>
    <dgm:cxn modelId="{A7FC1286-EA0D-4BD5-ACA7-8CD6B5212734}" type="presParOf" srcId="{BEB42BE4-9D18-49F6-91AC-A134D1CD782F}" destId="{F8509F71-4DAE-47AF-A289-875EAF430DB5}" srcOrd="1" destOrd="0" presId="urn:microsoft.com/office/officeart/2009/3/layout/StepUpProcess"/>
    <dgm:cxn modelId="{1AD4C180-3678-4FCC-BDBF-7BCDB239A1F3}" type="presParOf" srcId="{BEB42BE4-9D18-49F6-91AC-A134D1CD782F}" destId="{9E3E2F9D-EE30-497C-9FDB-062BBAB12A01}" srcOrd="2" destOrd="0" presId="urn:microsoft.com/office/officeart/2009/3/layout/StepUpProcess"/>
    <dgm:cxn modelId="{54BF2CDA-A723-400F-B627-7F19AEACF5DD}" type="presParOf" srcId="{DC76465C-A56C-4CDB-86CF-0003B8CA8832}" destId="{AB3F980A-0469-4478-A8E3-5863C010EB71}" srcOrd="1" destOrd="0" presId="urn:microsoft.com/office/officeart/2009/3/layout/StepUpProcess"/>
    <dgm:cxn modelId="{93E8C03B-19B2-41FD-ABDC-2FD18B20D70E}" type="presParOf" srcId="{AB3F980A-0469-4478-A8E3-5863C010EB71}" destId="{A88FF2F8-8163-42A7-8429-6C2309E12273}" srcOrd="0" destOrd="0" presId="urn:microsoft.com/office/officeart/2009/3/layout/StepUpProcess"/>
    <dgm:cxn modelId="{EB7F6FFE-A0F4-4576-81DF-7CC0C7DA7BB6}" type="presParOf" srcId="{DC76465C-A56C-4CDB-86CF-0003B8CA8832}" destId="{5308750C-36C3-40A0-9097-70D8787FE596}" srcOrd="2" destOrd="0" presId="urn:microsoft.com/office/officeart/2009/3/layout/StepUpProcess"/>
    <dgm:cxn modelId="{FDD64D7D-2F72-4FAC-AFFD-DB68D802801C}" type="presParOf" srcId="{5308750C-36C3-40A0-9097-70D8787FE596}" destId="{1EAE6E5E-8FF7-409E-AE2A-2EDD93CD68F6}" srcOrd="0" destOrd="0" presId="urn:microsoft.com/office/officeart/2009/3/layout/StepUpProcess"/>
    <dgm:cxn modelId="{BBD157FF-7C3B-471C-A3B2-FBC4D2DFB6A7}" type="presParOf" srcId="{5308750C-36C3-40A0-9097-70D8787FE596}" destId="{A0DFED9C-ADF0-4A31-AE5B-0C913B38F10A}" srcOrd="1" destOrd="0" presId="urn:microsoft.com/office/officeart/2009/3/layout/StepUpProcess"/>
    <dgm:cxn modelId="{EE62E175-902E-4181-A290-8E3A7F5B8E90}" type="presParOf" srcId="{5308750C-36C3-40A0-9097-70D8787FE596}" destId="{114B85FD-6A8A-476B-8090-C00A22ABEF7D}" srcOrd="2" destOrd="0" presId="urn:microsoft.com/office/officeart/2009/3/layout/StepUpProcess"/>
    <dgm:cxn modelId="{16A9114B-5017-48BD-A5A0-25D37F1CECCD}" type="presParOf" srcId="{DC76465C-A56C-4CDB-86CF-0003B8CA8832}" destId="{7EE3D5A8-EB19-4E1A-86AE-02473AA93095}" srcOrd="3" destOrd="0" presId="urn:microsoft.com/office/officeart/2009/3/layout/StepUpProcess"/>
    <dgm:cxn modelId="{21ADBF1F-FFC3-46BC-A6C0-E607C06FE60C}" type="presParOf" srcId="{7EE3D5A8-EB19-4E1A-86AE-02473AA93095}" destId="{3D64EA78-03C6-4DD2-BCDC-11AE10FD48C5}" srcOrd="0" destOrd="0" presId="urn:microsoft.com/office/officeart/2009/3/layout/StepUpProcess"/>
    <dgm:cxn modelId="{68D2308F-6E0A-453F-B7F4-6153092252B4}" type="presParOf" srcId="{DC76465C-A56C-4CDB-86CF-0003B8CA8832}" destId="{10B417B6-69F1-4F15-A6D2-C35E052838F9}" srcOrd="4" destOrd="0" presId="urn:microsoft.com/office/officeart/2009/3/layout/StepUpProcess"/>
    <dgm:cxn modelId="{325D0F33-2349-4093-A0DD-F6DDBC9D7E95}" type="presParOf" srcId="{10B417B6-69F1-4F15-A6D2-C35E052838F9}" destId="{3CDFE423-6214-464B-9F3B-B6BBD70749B9}" srcOrd="0" destOrd="0" presId="urn:microsoft.com/office/officeart/2009/3/layout/StepUpProcess"/>
    <dgm:cxn modelId="{FD777604-CF41-4D66-A133-9DE970A0DDF9}" type="presParOf" srcId="{10B417B6-69F1-4F15-A6D2-C35E052838F9}" destId="{EF66A64F-5563-4837-BA1E-0A781FB35BC6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F463F-8F35-4283-8B76-DDEF8348A2DB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4916D-E528-432C-8156-C0CD0542194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+mn-lt"/>
            </a:rPr>
            <a:t>4 ВИДА КВАЛИФИКАЦИОННЫХ КАТЕГОРИЙ</a:t>
          </a:r>
          <a:endParaRPr lang="ru-RU" b="1" dirty="0">
            <a:solidFill>
              <a:srgbClr val="002060"/>
            </a:solidFill>
            <a:latin typeface="+mn-lt"/>
          </a:endParaRPr>
        </a:p>
      </dgm:t>
    </dgm:pt>
    <dgm:pt modelId="{0E37DF1D-0CE7-4B48-80F0-B2B87EAA6619}" type="parTrans" cxnId="{645C861E-1AE6-411D-B037-98E684499FC6}">
      <dgm:prSet/>
      <dgm:spPr/>
      <dgm:t>
        <a:bodyPr/>
        <a:lstStyle/>
        <a:p>
          <a:endParaRPr lang="ru-RU" b="1">
            <a:solidFill>
              <a:srgbClr val="002060"/>
            </a:solidFill>
            <a:latin typeface="+mn-lt"/>
          </a:endParaRPr>
        </a:p>
      </dgm:t>
    </dgm:pt>
    <dgm:pt modelId="{D67E9971-F2C8-4278-A536-14035AAD822B}" type="sibTrans" cxnId="{645C861E-1AE6-411D-B037-98E684499FC6}">
      <dgm:prSet/>
      <dgm:spPr/>
      <dgm:t>
        <a:bodyPr/>
        <a:lstStyle/>
        <a:p>
          <a:endParaRPr lang="ru-RU" b="1">
            <a:solidFill>
              <a:srgbClr val="002060"/>
            </a:solidFill>
            <a:latin typeface="+mn-lt"/>
          </a:endParaRPr>
        </a:p>
      </dgm:t>
    </dgm:pt>
    <dgm:pt modelId="{1615A8ED-F3E9-4D9E-897F-8265D6D793F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+mn-lt"/>
            </a:rPr>
            <a:t>Первая категория</a:t>
          </a:r>
          <a:endParaRPr lang="ru-RU" b="1" dirty="0">
            <a:solidFill>
              <a:srgbClr val="002060"/>
            </a:solidFill>
            <a:latin typeface="+mn-lt"/>
          </a:endParaRPr>
        </a:p>
      </dgm:t>
    </dgm:pt>
    <dgm:pt modelId="{ECB59589-F0C3-4129-8DD9-C83C070BDD8D}" type="parTrans" cxnId="{D0C08A53-980F-448D-8FF7-BC566AA48F3A}">
      <dgm:prSet/>
      <dgm:spPr/>
      <dgm:t>
        <a:bodyPr/>
        <a:lstStyle/>
        <a:p>
          <a:endParaRPr lang="ru-RU" b="1">
            <a:solidFill>
              <a:srgbClr val="002060"/>
            </a:solidFill>
            <a:latin typeface="+mn-lt"/>
          </a:endParaRPr>
        </a:p>
      </dgm:t>
    </dgm:pt>
    <dgm:pt modelId="{92C4C8ED-6D78-4EB0-9A8C-B337A4C94C28}" type="sibTrans" cxnId="{D0C08A53-980F-448D-8FF7-BC566AA48F3A}">
      <dgm:prSet/>
      <dgm:spPr/>
      <dgm:t>
        <a:bodyPr/>
        <a:lstStyle/>
        <a:p>
          <a:endParaRPr lang="ru-RU" b="1">
            <a:solidFill>
              <a:srgbClr val="002060"/>
            </a:solidFill>
            <a:latin typeface="+mn-lt"/>
          </a:endParaRPr>
        </a:p>
      </dgm:t>
    </dgm:pt>
    <dgm:pt modelId="{B65CCECD-35EC-43EC-9F39-5940BD528ED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+mn-lt"/>
            </a:rPr>
            <a:t>Высшая категория</a:t>
          </a:r>
          <a:endParaRPr lang="ru-RU" b="1" dirty="0">
            <a:solidFill>
              <a:srgbClr val="002060"/>
            </a:solidFill>
            <a:latin typeface="+mn-lt"/>
          </a:endParaRPr>
        </a:p>
      </dgm:t>
    </dgm:pt>
    <dgm:pt modelId="{05BCEB81-803E-41E7-9782-DB5411E226BB}" type="parTrans" cxnId="{082F277A-2C07-4830-94C3-26A32C379FF8}">
      <dgm:prSet/>
      <dgm:spPr/>
      <dgm:t>
        <a:bodyPr/>
        <a:lstStyle/>
        <a:p>
          <a:endParaRPr lang="ru-RU" b="1">
            <a:solidFill>
              <a:srgbClr val="002060"/>
            </a:solidFill>
            <a:latin typeface="+mn-lt"/>
          </a:endParaRPr>
        </a:p>
      </dgm:t>
    </dgm:pt>
    <dgm:pt modelId="{66B7BB7F-34FB-4682-8E6A-1EEBAC247B7B}" type="sibTrans" cxnId="{082F277A-2C07-4830-94C3-26A32C379FF8}">
      <dgm:prSet/>
      <dgm:spPr/>
      <dgm:t>
        <a:bodyPr/>
        <a:lstStyle/>
        <a:p>
          <a:endParaRPr lang="ru-RU" b="1">
            <a:solidFill>
              <a:srgbClr val="002060"/>
            </a:solidFill>
            <a:latin typeface="+mn-lt"/>
          </a:endParaRPr>
        </a:p>
      </dgm:t>
    </dgm:pt>
    <dgm:pt modelId="{1CB207ED-8C3C-4CA6-914E-0D7FB813F631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+mn-lt"/>
            </a:rPr>
            <a:t>Педагог-наставник</a:t>
          </a:r>
          <a:endParaRPr lang="ru-RU" b="1" dirty="0">
            <a:solidFill>
              <a:srgbClr val="002060"/>
            </a:solidFill>
            <a:latin typeface="+mn-lt"/>
          </a:endParaRPr>
        </a:p>
      </dgm:t>
    </dgm:pt>
    <dgm:pt modelId="{A6E8549B-ABA1-4916-A6E7-7B7F495EA371}" type="parTrans" cxnId="{8DBFD362-CD9E-451E-BDDA-F8D02589C89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+mn-lt"/>
          </a:endParaRPr>
        </a:p>
      </dgm:t>
    </dgm:pt>
    <dgm:pt modelId="{491C8D10-4509-480F-BB8B-3C4E675D37BC}" type="sibTrans" cxnId="{8DBFD362-CD9E-451E-BDDA-F8D02589C89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+mn-lt"/>
          </a:endParaRPr>
        </a:p>
      </dgm:t>
    </dgm:pt>
    <dgm:pt modelId="{39C5221E-1BFF-4CF7-B050-AFD67575A7FD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+mn-lt"/>
            </a:rPr>
            <a:t>Педагог-методист</a:t>
          </a:r>
          <a:endParaRPr lang="ru-RU" b="1" dirty="0">
            <a:solidFill>
              <a:srgbClr val="002060"/>
            </a:solidFill>
            <a:latin typeface="+mn-lt"/>
          </a:endParaRPr>
        </a:p>
      </dgm:t>
    </dgm:pt>
    <dgm:pt modelId="{09A5C740-96DD-4C94-8BE0-A7336AD00DCA}" type="parTrans" cxnId="{6ACA67A5-970B-49E5-8CE1-4EEC8A8868AA}">
      <dgm:prSet/>
      <dgm:spPr/>
      <dgm:t>
        <a:bodyPr/>
        <a:lstStyle/>
        <a:p>
          <a:endParaRPr lang="ru-RU" b="1">
            <a:solidFill>
              <a:srgbClr val="002060"/>
            </a:solidFill>
            <a:latin typeface="+mn-lt"/>
          </a:endParaRPr>
        </a:p>
      </dgm:t>
    </dgm:pt>
    <dgm:pt modelId="{87DDBBD0-CA67-488C-AFAE-81B39DDE8087}" type="sibTrans" cxnId="{6ACA67A5-970B-49E5-8CE1-4EEC8A8868AA}">
      <dgm:prSet/>
      <dgm:spPr/>
      <dgm:t>
        <a:bodyPr/>
        <a:lstStyle/>
        <a:p>
          <a:endParaRPr lang="ru-RU" b="1">
            <a:solidFill>
              <a:srgbClr val="002060"/>
            </a:solidFill>
            <a:latin typeface="+mn-lt"/>
          </a:endParaRPr>
        </a:p>
      </dgm:t>
    </dgm:pt>
    <dgm:pt modelId="{1DC53AD3-7E58-4503-879A-C099C4EF6CD4}" type="pres">
      <dgm:prSet presAssocID="{3A6F463F-8F35-4283-8B76-DDEF8348A2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BFE203-A18B-4433-8997-0AC2D4D13D57}" type="pres">
      <dgm:prSet presAssocID="{4E34916D-E528-432C-8156-C0CD05421940}" presName="root1" presStyleCnt="0"/>
      <dgm:spPr/>
    </dgm:pt>
    <dgm:pt modelId="{D8665EB1-E3E9-4FB6-8814-40FBD11D1A34}" type="pres">
      <dgm:prSet presAssocID="{4E34916D-E528-432C-8156-C0CD054219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96AA2-4A01-498A-A41D-0101798C05A5}" type="pres">
      <dgm:prSet presAssocID="{4E34916D-E528-432C-8156-C0CD05421940}" presName="level2hierChild" presStyleCnt="0"/>
      <dgm:spPr/>
    </dgm:pt>
    <dgm:pt modelId="{47DB7070-36E6-4824-A9EE-0EBAA2218435}" type="pres">
      <dgm:prSet presAssocID="{ECB59589-F0C3-4129-8DD9-C83C070BDD8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6290BF3-5EFC-4D07-A6B8-9AF72EFB9360}" type="pres">
      <dgm:prSet presAssocID="{ECB59589-F0C3-4129-8DD9-C83C070BDD8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6A8F61C-E56E-4744-BF28-ED990BF66CD1}" type="pres">
      <dgm:prSet presAssocID="{1615A8ED-F3E9-4D9E-897F-8265D6D793FB}" presName="root2" presStyleCnt="0"/>
      <dgm:spPr/>
    </dgm:pt>
    <dgm:pt modelId="{A317DA37-9FA6-4D4D-9BDC-225B29C47084}" type="pres">
      <dgm:prSet presAssocID="{1615A8ED-F3E9-4D9E-897F-8265D6D793F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1683B9-41C0-42BA-A24A-CEC6926C50B4}" type="pres">
      <dgm:prSet presAssocID="{1615A8ED-F3E9-4D9E-897F-8265D6D793FB}" presName="level3hierChild" presStyleCnt="0"/>
      <dgm:spPr/>
    </dgm:pt>
    <dgm:pt modelId="{3D0F85F4-24A6-4E09-84A8-ECAF673343BC}" type="pres">
      <dgm:prSet presAssocID="{05BCEB81-803E-41E7-9782-DB5411E226B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EB686DF-60F6-406E-A300-ABCE2B634083}" type="pres">
      <dgm:prSet presAssocID="{05BCEB81-803E-41E7-9782-DB5411E226B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C278BB0-1B3C-4A19-94E6-9A5FC55C587C}" type="pres">
      <dgm:prSet presAssocID="{B65CCECD-35EC-43EC-9F39-5940BD528ED7}" presName="root2" presStyleCnt="0"/>
      <dgm:spPr/>
    </dgm:pt>
    <dgm:pt modelId="{F7A5F054-B243-4DC5-BBEB-A9ED3F0ABAD4}" type="pres">
      <dgm:prSet presAssocID="{B65CCECD-35EC-43EC-9F39-5940BD528ED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B3395F-37E0-4F30-AEE4-86F028A21FDE}" type="pres">
      <dgm:prSet presAssocID="{B65CCECD-35EC-43EC-9F39-5940BD528ED7}" presName="level3hierChild" presStyleCnt="0"/>
      <dgm:spPr/>
    </dgm:pt>
    <dgm:pt modelId="{DB580EA0-A2D9-4F1F-B144-096B1062F176}" type="pres">
      <dgm:prSet presAssocID="{A6E8549B-ABA1-4916-A6E7-7B7F495EA37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F116EC1-1DA7-45E2-AF53-A0DFEE2431A9}" type="pres">
      <dgm:prSet presAssocID="{A6E8549B-ABA1-4916-A6E7-7B7F495EA37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DF1F149-811A-4A26-845C-433932A580D6}" type="pres">
      <dgm:prSet presAssocID="{1CB207ED-8C3C-4CA6-914E-0D7FB813F631}" presName="root2" presStyleCnt="0"/>
      <dgm:spPr/>
    </dgm:pt>
    <dgm:pt modelId="{70BCC611-D185-4A43-9A04-4E67BD56ED83}" type="pres">
      <dgm:prSet presAssocID="{1CB207ED-8C3C-4CA6-914E-0D7FB813F63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6A6E8F-3A6E-49F6-B201-0D5B10C977E4}" type="pres">
      <dgm:prSet presAssocID="{1CB207ED-8C3C-4CA6-914E-0D7FB813F631}" presName="level3hierChild" presStyleCnt="0"/>
      <dgm:spPr/>
    </dgm:pt>
    <dgm:pt modelId="{591C1FAF-CF2B-4E37-94A9-97D970157F7E}" type="pres">
      <dgm:prSet presAssocID="{09A5C740-96DD-4C94-8BE0-A7336AD00DC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C97E0F4-F6AB-4A35-93C4-9C5498747708}" type="pres">
      <dgm:prSet presAssocID="{09A5C740-96DD-4C94-8BE0-A7336AD00DC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294BE6B-DF01-46F8-8236-202644385110}" type="pres">
      <dgm:prSet presAssocID="{39C5221E-1BFF-4CF7-B050-AFD67575A7FD}" presName="root2" presStyleCnt="0"/>
      <dgm:spPr/>
    </dgm:pt>
    <dgm:pt modelId="{DD6D4B21-BAA6-4772-899C-89B28C2E9BCB}" type="pres">
      <dgm:prSet presAssocID="{39C5221E-1BFF-4CF7-B050-AFD67575A7F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9FD926-2295-4544-BA89-2AEEE1F51612}" type="pres">
      <dgm:prSet presAssocID="{39C5221E-1BFF-4CF7-B050-AFD67575A7FD}" presName="level3hierChild" presStyleCnt="0"/>
      <dgm:spPr/>
    </dgm:pt>
  </dgm:ptLst>
  <dgm:cxnLst>
    <dgm:cxn modelId="{7BCE2FA8-4C6B-4FC0-8365-0BBF4B0DFEC0}" type="presOf" srcId="{ECB59589-F0C3-4129-8DD9-C83C070BDD8D}" destId="{47DB7070-36E6-4824-A9EE-0EBAA2218435}" srcOrd="0" destOrd="0" presId="urn:microsoft.com/office/officeart/2008/layout/HorizontalMultiLevelHierarchy"/>
    <dgm:cxn modelId="{8DBFD362-CD9E-451E-BDDA-F8D02589C89D}" srcId="{4E34916D-E528-432C-8156-C0CD05421940}" destId="{1CB207ED-8C3C-4CA6-914E-0D7FB813F631}" srcOrd="2" destOrd="0" parTransId="{A6E8549B-ABA1-4916-A6E7-7B7F495EA371}" sibTransId="{491C8D10-4509-480F-BB8B-3C4E675D37BC}"/>
    <dgm:cxn modelId="{6456F3A9-DDA4-4EA0-9DDC-1AD3C57BAA33}" type="presOf" srcId="{05BCEB81-803E-41E7-9782-DB5411E226BB}" destId="{AEB686DF-60F6-406E-A300-ABCE2B634083}" srcOrd="1" destOrd="0" presId="urn:microsoft.com/office/officeart/2008/layout/HorizontalMultiLevelHierarchy"/>
    <dgm:cxn modelId="{444E1F27-54E0-4DCB-BC59-C8D87986DAC2}" type="presOf" srcId="{39C5221E-1BFF-4CF7-B050-AFD67575A7FD}" destId="{DD6D4B21-BAA6-4772-899C-89B28C2E9BCB}" srcOrd="0" destOrd="0" presId="urn:microsoft.com/office/officeart/2008/layout/HorizontalMultiLevelHierarchy"/>
    <dgm:cxn modelId="{6ACA67A5-970B-49E5-8CE1-4EEC8A8868AA}" srcId="{4E34916D-E528-432C-8156-C0CD05421940}" destId="{39C5221E-1BFF-4CF7-B050-AFD67575A7FD}" srcOrd="3" destOrd="0" parTransId="{09A5C740-96DD-4C94-8BE0-A7336AD00DCA}" sibTransId="{87DDBBD0-CA67-488C-AFAE-81B39DDE8087}"/>
    <dgm:cxn modelId="{FA63296A-866C-41BB-935C-83F7D4C7D89F}" type="presOf" srcId="{05BCEB81-803E-41E7-9782-DB5411E226BB}" destId="{3D0F85F4-24A6-4E09-84A8-ECAF673343BC}" srcOrd="0" destOrd="0" presId="urn:microsoft.com/office/officeart/2008/layout/HorizontalMultiLevelHierarchy"/>
    <dgm:cxn modelId="{74FFCD4C-686B-46F7-B862-B78323E3D517}" type="presOf" srcId="{4E34916D-E528-432C-8156-C0CD05421940}" destId="{D8665EB1-E3E9-4FB6-8814-40FBD11D1A34}" srcOrd="0" destOrd="0" presId="urn:microsoft.com/office/officeart/2008/layout/HorizontalMultiLevelHierarchy"/>
    <dgm:cxn modelId="{645C861E-1AE6-411D-B037-98E684499FC6}" srcId="{3A6F463F-8F35-4283-8B76-DDEF8348A2DB}" destId="{4E34916D-E528-432C-8156-C0CD05421940}" srcOrd="0" destOrd="0" parTransId="{0E37DF1D-0CE7-4B48-80F0-B2B87EAA6619}" sibTransId="{D67E9971-F2C8-4278-A536-14035AAD822B}"/>
    <dgm:cxn modelId="{59B247CC-0D60-435E-8B50-9E37DCB59685}" type="presOf" srcId="{3A6F463F-8F35-4283-8B76-DDEF8348A2DB}" destId="{1DC53AD3-7E58-4503-879A-C099C4EF6CD4}" srcOrd="0" destOrd="0" presId="urn:microsoft.com/office/officeart/2008/layout/HorizontalMultiLevelHierarchy"/>
    <dgm:cxn modelId="{3EF6D4AC-7812-405F-A859-8792245B19EF}" type="presOf" srcId="{1CB207ED-8C3C-4CA6-914E-0D7FB813F631}" destId="{70BCC611-D185-4A43-9A04-4E67BD56ED83}" srcOrd="0" destOrd="0" presId="urn:microsoft.com/office/officeart/2008/layout/HorizontalMultiLevelHierarchy"/>
    <dgm:cxn modelId="{0A354AFD-02FC-4BD3-A440-F84ED429EBAC}" type="presOf" srcId="{09A5C740-96DD-4C94-8BE0-A7336AD00DCA}" destId="{591C1FAF-CF2B-4E37-94A9-97D970157F7E}" srcOrd="0" destOrd="0" presId="urn:microsoft.com/office/officeart/2008/layout/HorizontalMultiLevelHierarchy"/>
    <dgm:cxn modelId="{A5B7433D-29F2-43FF-8789-2BCE7999886F}" type="presOf" srcId="{ECB59589-F0C3-4129-8DD9-C83C070BDD8D}" destId="{E6290BF3-5EFC-4D07-A6B8-9AF72EFB9360}" srcOrd="1" destOrd="0" presId="urn:microsoft.com/office/officeart/2008/layout/HorizontalMultiLevelHierarchy"/>
    <dgm:cxn modelId="{D0C08A53-980F-448D-8FF7-BC566AA48F3A}" srcId="{4E34916D-E528-432C-8156-C0CD05421940}" destId="{1615A8ED-F3E9-4D9E-897F-8265D6D793FB}" srcOrd="0" destOrd="0" parTransId="{ECB59589-F0C3-4129-8DD9-C83C070BDD8D}" sibTransId="{92C4C8ED-6D78-4EB0-9A8C-B337A4C94C28}"/>
    <dgm:cxn modelId="{B74F7C5D-8565-4F70-B8C1-24A39B8042D1}" type="presOf" srcId="{A6E8549B-ABA1-4916-A6E7-7B7F495EA371}" destId="{0F116EC1-1DA7-45E2-AF53-A0DFEE2431A9}" srcOrd="1" destOrd="0" presId="urn:microsoft.com/office/officeart/2008/layout/HorizontalMultiLevelHierarchy"/>
    <dgm:cxn modelId="{10CFBA30-2200-4B32-A013-8CBE345E629F}" type="presOf" srcId="{1615A8ED-F3E9-4D9E-897F-8265D6D793FB}" destId="{A317DA37-9FA6-4D4D-9BDC-225B29C47084}" srcOrd="0" destOrd="0" presId="urn:microsoft.com/office/officeart/2008/layout/HorizontalMultiLevelHierarchy"/>
    <dgm:cxn modelId="{478EC3D4-9019-490E-A2C6-1A10210A38CB}" type="presOf" srcId="{09A5C740-96DD-4C94-8BE0-A7336AD00DCA}" destId="{DC97E0F4-F6AB-4A35-93C4-9C5498747708}" srcOrd="1" destOrd="0" presId="urn:microsoft.com/office/officeart/2008/layout/HorizontalMultiLevelHierarchy"/>
    <dgm:cxn modelId="{C9D39E81-FAF9-40F3-8D02-F33990E74032}" type="presOf" srcId="{B65CCECD-35EC-43EC-9F39-5940BD528ED7}" destId="{F7A5F054-B243-4DC5-BBEB-A9ED3F0ABAD4}" srcOrd="0" destOrd="0" presId="urn:microsoft.com/office/officeart/2008/layout/HorizontalMultiLevelHierarchy"/>
    <dgm:cxn modelId="{082F277A-2C07-4830-94C3-26A32C379FF8}" srcId="{4E34916D-E528-432C-8156-C0CD05421940}" destId="{B65CCECD-35EC-43EC-9F39-5940BD528ED7}" srcOrd="1" destOrd="0" parTransId="{05BCEB81-803E-41E7-9782-DB5411E226BB}" sibTransId="{66B7BB7F-34FB-4682-8E6A-1EEBAC247B7B}"/>
    <dgm:cxn modelId="{E5F7D1E2-2A44-4CA8-B002-4FFA45130C04}" type="presOf" srcId="{A6E8549B-ABA1-4916-A6E7-7B7F495EA371}" destId="{DB580EA0-A2D9-4F1F-B144-096B1062F176}" srcOrd="0" destOrd="0" presId="urn:microsoft.com/office/officeart/2008/layout/HorizontalMultiLevelHierarchy"/>
    <dgm:cxn modelId="{745B723A-1063-4F43-9802-A1B124D6F6BA}" type="presParOf" srcId="{1DC53AD3-7E58-4503-879A-C099C4EF6CD4}" destId="{9ABFE203-A18B-4433-8997-0AC2D4D13D57}" srcOrd="0" destOrd="0" presId="urn:microsoft.com/office/officeart/2008/layout/HorizontalMultiLevelHierarchy"/>
    <dgm:cxn modelId="{2DC200FB-7EA3-469F-B7EC-C5C6F43013F7}" type="presParOf" srcId="{9ABFE203-A18B-4433-8997-0AC2D4D13D57}" destId="{D8665EB1-E3E9-4FB6-8814-40FBD11D1A34}" srcOrd="0" destOrd="0" presId="urn:microsoft.com/office/officeart/2008/layout/HorizontalMultiLevelHierarchy"/>
    <dgm:cxn modelId="{0B7F8020-4BD7-4CD2-878C-1C8E765B9599}" type="presParOf" srcId="{9ABFE203-A18B-4433-8997-0AC2D4D13D57}" destId="{47A96AA2-4A01-498A-A41D-0101798C05A5}" srcOrd="1" destOrd="0" presId="urn:microsoft.com/office/officeart/2008/layout/HorizontalMultiLevelHierarchy"/>
    <dgm:cxn modelId="{5BFC2810-3577-46E1-82BE-9B7791BEBC3E}" type="presParOf" srcId="{47A96AA2-4A01-498A-A41D-0101798C05A5}" destId="{47DB7070-36E6-4824-A9EE-0EBAA2218435}" srcOrd="0" destOrd="0" presId="urn:microsoft.com/office/officeart/2008/layout/HorizontalMultiLevelHierarchy"/>
    <dgm:cxn modelId="{A4B4AAF1-70C7-48AA-A979-2EE0D5BA6D12}" type="presParOf" srcId="{47DB7070-36E6-4824-A9EE-0EBAA2218435}" destId="{E6290BF3-5EFC-4D07-A6B8-9AF72EFB9360}" srcOrd="0" destOrd="0" presId="urn:microsoft.com/office/officeart/2008/layout/HorizontalMultiLevelHierarchy"/>
    <dgm:cxn modelId="{7581700A-C5A9-41E9-9307-C5E80A079DD5}" type="presParOf" srcId="{47A96AA2-4A01-498A-A41D-0101798C05A5}" destId="{56A8F61C-E56E-4744-BF28-ED990BF66CD1}" srcOrd="1" destOrd="0" presId="urn:microsoft.com/office/officeart/2008/layout/HorizontalMultiLevelHierarchy"/>
    <dgm:cxn modelId="{BD5D85ED-6DA6-450F-A2AE-03C2FB53EFD7}" type="presParOf" srcId="{56A8F61C-E56E-4744-BF28-ED990BF66CD1}" destId="{A317DA37-9FA6-4D4D-9BDC-225B29C47084}" srcOrd="0" destOrd="0" presId="urn:microsoft.com/office/officeart/2008/layout/HorizontalMultiLevelHierarchy"/>
    <dgm:cxn modelId="{49472E1C-0B19-4DE7-84B4-DF5ABA998D09}" type="presParOf" srcId="{56A8F61C-E56E-4744-BF28-ED990BF66CD1}" destId="{541683B9-41C0-42BA-A24A-CEC6926C50B4}" srcOrd="1" destOrd="0" presId="urn:microsoft.com/office/officeart/2008/layout/HorizontalMultiLevelHierarchy"/>
    <dgm:cxn modelId="{7CF33112-89B6-46E1-950A-3A25560092B4}" type="presParOf" srcId="{47A96AA2-4A01-498A-A41D-0101798C05A5}" destId="{3D0F85F4-24A6-4E09-84A8-ECAF673343BC}" srcOrd="2" destOrd="0" presId="urn:microsoft.com/office/officeart/2008/layout/HorizontalMultiLevelHierarchy"/>
    <dgm:cxn modelId="{A5607A2A-B4BC-41B3-A3CB-9C0821A1C6DC}" type="presParOf" srcId="{3D0F85F4-24A6-4E09-84A8-ECAF673343BC}" destId="{AEB686DF-60F6-406E-A300-ABCE2B634083}" srcOrd="0" destOrd="0" presId="urn:microsoft.com/office/officeart/2008/layout/HorizontalMultiLevelHierarchy"/>
    <dgm:cxn modelId="{DB226BCE-FB3A-48F9-A878-CD77B4A37313}" type="presParOf" srcId="{47A96AA2-4A01-498A-A41D-0101798C05A5}" destId="{DC278BB0-1B3C-4A19-94E6-9A5FC55C587C}" srcOrd="3" destOrd="0" presId="urn:microsoft.com/office/officeart/2008/layout/HorizontalMultiLevelHierarchy"/>
    <dgm:cxn modelId="{F48C4A5D-B60B-4E1C-9D0C-B2AB8BB33876}" type="presParOf" srcId="{DC278BB0-1B3C-4A19-94E6-9A5FC55C587C}" destId="{F7A5F054-B243-4DC5-BBEB-A9ED3F0ABAD4}" srcOrd="0" destOrd="0" presId="urn:microsoft.com/office/officeart/2008/layout/HorizontalMultiLevelHierarchy"/>
    <dgm:cxn modelId="{5E157FCB-A1D6-448E-9E42-7226604DD644}" type="presParOf" srcId="{DC278BB0-1B3C-4A19-94E6-9A5FC55C587C}" destId="{37B3395F-37E0-4F30-AEE4-86F028A21FDE}" srcOrd="1" destOrd="0" presId="urn:microsoft.com/office/officeart/2008/layout/HorizontalMultiLevelHierarchy"/>
    <dgm:cxn modelId="{B38F3810-3FFC-4BDA-A29F-53BA129CF2D3}" type="presParOf" srcId="{47A96AA2-4A01-498A-A41D-0101798C05A5}" destId="{DB580EA0-A2D9-4F1F-B144-096B1062F176}" srcOrd="4" destOrd="0" presId="urn:microsoft.com/office/officeart/2008/layout/HorizontalMultiLevelHierarchy"/>
    <dgm:cxn modelId="{DED39089-8ED8-4AEF-8756-91C6699DF269}" type="presParOf" srcId="{DB580EA0-A2D9-4F1F-B144-096B1062F176}" destId="{0F116EC1-1DA7-45E2-AF53-A0DFEE2431A9}" srcOrd="0" destOrd="0" presId="urn:microsoft.com/office/officeart/2008/layout/HorizontalMultiLevelHierarchy"/>
    <dgm:cxn modelId="{677A8EC8-3F66-4C6A-A804-96249E463052}" type="presParOf" srcId="{47A96AA2-4A01-498A-A41D-0101798C05A5}" destId="{BDF1F149-811A-4A26-845C-433932A580D6}" srcOrd="5" destOrd="0" presId="urn:microsoft.com/office/officeart/2008/layout/HorizontalMultiLevelHierarchy"/>
    <dgm:cxn modelId="{6C06847B-6EB2-4CEA-8F92-5C71E8D108B3}" type="presParOf" srcId="{BDF1F149-811A-4A26-845C-433932A580D6}" destId="{70BCC611-D185-4A43-9A04-4E67BD56ED83}" srcOrd="0" destOrd="0" presId="urn:microsoft.com/office/officeart/2008/layout/HorizontalMultiLevelHierarchy"/>
    <dgm:cxn modelId="{E727F389-B4C7-4025-85E3-E6DFE55BF27C}" type="presParOf" srcId="{BDF1F149-811A-4A26-845C-433932A580D6}" destId="{776A6E8F-3A6E-49F6-B201-0D5B10C977E4}" srcOrd="1" destOrd="0" presId="urn:microsoft.com/office/officeart/2008/layout/HorizontalMultiLevelHierarchy"/>
    <dgm:cxn modelId="{37527F66-4D42-45EE-B91E-E64C0079943D}" type="presParOf" srcId="{47A96AA2-4A01-498A-A41D-0101798C05A5}" destId="{591C1FAF-CF2B-4E37-94A9-97D970157F7E}" srcOrd="6" destOrd="0" presId="urn:microsoft.com/office/officeart/2008/layout/HorizontalMultiLevelHierarchy"/>
    <dgm:cxn modelId="{BFE2687A-79B0-495E-A9F3-7A98083D299A}" type="presParOf" srcId="{591C1FAF-CF2B-4E37-94A9-97D970157F7E}" destId="{DC97E0F4-F6AB-4A35-93C4-9C5498747708}" srcOrd="0" destOrd="0" presId="urn:microsoft.com/office/officeart/2008/layout/HorizontalMultiLevelHierarchy"/>
    <dgm:cxn modelId="{C486A488-0A5A-4278-995D-9C30D5F7364A}" type="presParOf" srcId="{47A96AA2-4A01-498A-A41D-0101798C05A5}" destId="{0294BE6B-DF01-46F8-8236-202644385110}" srcOrd="7" destOrd="0" presId="urn:microsoft.com/office/officeart/2008/layout/HorizontalMultiLevelHierarchy"/>
    <dgm:cxn modelId="{592D8409-4936-413D-9914-9ADAD28D7F78}" type="presParOf" srcId="{0294BE6B-DF01-46F8-8236-202644385110}" destId="{DD6D4B21-BAA6-4772-899C-89B28C2E9BCB}" srcOrd="0" destOrd="0" presId="urn:microsoft.com/office/officeart/2008/layout/HorizontalMultiLevelHierarchy"/>
    <dgm:cxn modelId="{DD8CFFCE-8036-45A6-9334-31CE86EA3647}" type="presParOf" srcId="{0294BE6B-DF01-46F8-8236-202644385110}" destId="{AF9FD926-2295-4544-BA89-2AEEE1F516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41940-31A2-4216-8021-4F12053F1453}">
      <dsp:nvSpPr>
        <dsp:cNvPr id="0" name=""/>
        <dsp:cNvSpPr/>
      </dsp:nvSpPr>
      <dsp:spPr>
        <a:xfrm rot="5400000">
          <a:off x="496181" y="1065494"/>
          <a:ext cx="1479610" cy="246203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509F71-4DAE-47AF-A289-875EAF430DB5}">
      <dsp:nvSpPr>
        <dsp:cNvPr id="0" name=""/>
        <dsp:cNvSpPr/>
      </dsp:nvSpPr>
      <dsp:spPr>
        <a:xfrm>
          <a:off x="249197" y="1801114"/>
          <a:ext cx="2222742" cy="19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Первая категория</a:t>
          </a:r>
          <a:endParaRPr lang="ru-RU" sz="2000" b="1" kern="1200" dirty="0">
            <a:latin typeface="+mn-lt"/>
          </a:endParaRPr>
        </a:p>
      </dsp:txBody>
      <dsp:txXfrm>
        <a:off x="249197" y="1801114"/>
        <a:ext cx="2222742" cy="1948364"/>
      </dsp:txXfrm>
    </dsp:sp>
    <dsp:sp modelId="{9E3E2F9D-EE30-497C-9FDB-062BBAB12A01}">
      <dsp:nvSpPr>
        <dsp:cNvPr id="0" name=""/>
        <dsp:cNvSpPr/>
      </dsp:nvSpPr>
      <dsp:spPr>
        <a:xfrm>
          <a:off x="2052554" y="884236"/>
          <a:ext cx="419385" cy="41938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AE6E5E-8FF7-409E-AE2A-2EDD93CD68F6}">
      <dsp:nvSpPr>
        <dsp:cNvPr id="0" name=""/>
        <dsp:cNvSpPr/>
      </dsp:nvSpPr>
      <dsp:spPr>
        <a:xfrm rot="5400000">
          <a:off x="3217252" y="392163"/>
          <a:ext cx="1479610" cy="246203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DFED9C-ADF0-4A31-AE5B-0C913B38F10A}">
      <dsp:nvSpPr>
        <dsp:cNvPr id="0" name=""/>
        <dsp:cNvSpPr/>
      </dsp:nvSpPr>
      <dsp:spPr>
        <a:xfrm>
          <a:off x="2970268" y="1127782"/>
          <a:ext cx="2222742" cy="19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Высшая категория</a:t>
          </a:r>
          <a:endParaRPr lang="ru-RU" sz="2000" b="1" kern="1200" dirty="0">
            <a:latin typeface="+mn-lt"/>
          </a:endParaRPr>
        </a:p>
      </dsp:txBody>
      <dsp:txXfrm>
        <a:off x="2970268" y="1127782"/>
        <a:ext cx="2222742" cy="1948364"/>
      </dsp:txXfrm>
    </dsp:sp>
    <dsp:sp modelId="{114B85FD-6A8A-476B-8090-C00A22ABEF7D}">
      <dsp:nvSpPr>
        <dsp:cNvPr id="0" name=""/>
        <dsp:cNvSpPr/>
      </dsp:nvSpPr>
      <dsp:spPr>
        <a:xfrm>
          <a:off x="4773625" y="210905"/>
          <a:ext cx="419385" cy="41938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DFE423-6214-464B-9F3B-B6BBD70749B9}">
      <dsp:nvSpPr>
        <dsp:cNvPr id="0" name=""/>
        <dsp:cNvSpPr/>
      </dsp:nvSpPr>
      <dsp:spPr>
        <a:xfrm rot="5400000">
          <a:off x="5938323" y="-281168"/>
          <a:ext cx="1479610" cy="246203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6A64F-5563-4837-BA1E-0A781FB35BC6}">
      <dsp:nvSpPr>
        <dsp:cNvPr id="0" name=""/>
        <dsp:cNvSpPr/>
      </dsp:nvSpPr>
      <dsp:spPr>
        <a:xfrm>
          <a:off x="5691339" y="454450"/>
          <a:ext cx="2222742" cy="19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Педагог-наставник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Педагог-методист</a:t>
          </a:r>
          <a:endParaRPr lang="ru-RU" sz="2000" b="1" kern="1200" dirty="0">
            <a:latin typeface="+mn-lt"/>
          </a:endParaRPr>
        </a:p>
      </dsp:txBody>
      <dsp:txXfrm>
        <a:off x="5691339" y="454450"/>
        <a:ext cx="2222742" cy="1948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C1FAF-CF2B-4E37-94A9-97D970157F7E}">
      <dsp:nvSpPr>
        <dsp:cNvPr id="0" name=""/>
        <dsp:cNvSpPr/>
      </dsp:nvSpPr>
      <dsp:spPr>
        <a:xfrm>
          <a:off x="2498939" y="2839899"/>
          <a:ext cx="707930" cy="2023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3965" y="0"/>
              </a:lnTo>
              <a:lnTo>
                <a:pt x="353965" y="2023428"/>
              </a:lnTo>
              <a:lnTo>
                <a:pt x="707930" y="20234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solidFill>
              <a:srgbClr val="002060"/>
            </a:solidFill>
            <a:latin typeface="+mn-lt"/>
          </a:endParaRPr>
        </a:p>
      </dsp:txBody>
      <dsp:txXfrm>
        <a:off x="2799312" y="3798021"/>
        <a:ext cx="107184" cy="107184"/>
      </dsp:txXfrm>
    </dsp:sp>
    <dsp:sp modelId="{DB580EA0-A2D9-4F1F-B144-096B1062F176}">
      <dsp:nvSpPr>
        <dsp:cNvPr id="0" name=""/>
        <dsp:cNvSpPr/>
      </dsp:nvSpPr>
      <dsp:spPr>
        <a:xfrm>
          <a:off x="2498939" y="2839899"/>
          <a:ext cx="707930" cy="67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3965" y="0"/>
              </a:lnTo>
              <a:lnTo>
                <a:pt x="353965" y="674476"/>
              </a:lnTo>
              <a:lnTo>
                <a:pt x="707930" y="674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rgbClr val="002060"/>
            </a:solidFill>
            <a:latin typeface="+mn-lt"/>
          </a:endParaRPr>
        </a:p>
      </dsp:txBody>
      <dsp:txXfrm>
        <a:off x="2828459" y="3152692"/>
        <a:ext cx="48889" cy="48889"/>
      </dsp:txXfrm>
    </dsp:sp>
    <dsp:sp modelId="{3D0F85F4-24A6-4E09-84A8-ECAF673343BC}">
      <dsp:nvSpPr>
        <dsp:cNvPr id="0" name=""/>
        <dsp:cNvSpPr/>
      </dsp:nvSpPr>
      <dsp:spPr>
        <a:xfrm>
          <a:off x="2498939" y="2165423"/>
          <a:ext cx="707930" cy="674476"/>
        </a:xfrm>
        <a:custGeom>
          <a:avLst/>
          <a:gdLst/>
          <a:ahLst/>
          <a:cxnLst/>
          <a:rect l="0" t="0" r="0" b="0"/>
          <a:pathLst>
            <a:path>
              <a:moveTo>
                <a:pt x="0" y="674476"/>
              </a:moveTo>
              <a:lnTo>
                <a:pt x="353965" y="674476"/>
              </a:lnTo>
              <a:lnTo>
                <a:pt x="353965" y="0"/>
              </a:lnTo>
              <a:lnTo>
                <a:pt x="70793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rgbClr val="002060"/>
            </a:solidFill>
            <a:latin typeface="+mn-lt"/>
          </a:endParaRPr>
        </a:p>
      </dsp:txBody>
      <dsp:txXfrm>
        <a:off x="2828459" y="2478216"/>
        <a:ext cx="48889" cy="48889"/>
      </dsp:txXfrm>
    </dsp:sp>
    <dsp:sp modelId="{47DB7070-36E6-4824-A9EE-0EBAA2218435}">
      <dsp:nvSpPr>
        <dsp:cNvPr id="0" name=""/>
        <dsp:cNvSpPr/>
      </dsp:nvSpPr>
      <dsp:spPr>
        <a:xfrm>
          <a:off x="2498939" y="816471"/>
          <a:ext cx="707930" cy="2023428"/>
        </a:xfrm>
        <a:custGeom>
          <a:avLst/>
          <a:gdLst/>
          <a:ahLst/>
          <a:cxnLst/>
          <a:rect l="0" t="0" r="0" b="0"/>
          <a:pathLst>
            <a:path>
              <a:moveTo>
                <a:pt x="0" y="2023428"/>
              </a:moveTo>
              <a:lnTo>
                <a:pt x="353965" y="2023428"/>
              </a:lnTo>
              <a:lnTo>
                <a:pt x="353965" y="0"/>
              </a:lnTo>
              <a:lnTo>
                <a:pt x="70793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solidFill>
              <a:srgbClr val="002060"/>
            </a:solidFill>
            <a:latin typeface="+mn-lt"/>
          </a:endParaRPr>
        </a:p>
      </dsp:txBody>
      <dsp:txXfrm>
        <a:off x="2799312" y="1774592"/>
        <a:ext cx="107184" cy="107184"/>
      </dsp:txXfrm>
    </dsp:sp>
    <dsp:sp modelId="{D8665EB1-E3E9-4FB6-8814-40FBD11D1A34}">
      <dsp:nvSpPr>
        <dsp:cNvPr id="0" name=""/>
        <dsp:cNvSpPr/>
      </dsp:nvSpPr>
      <dsp:spPr>
        <a:xfrm rot="16200000">
          <a:off x="-880540" y="2300318"/>
          <a:ext cx="5679799" cy="1079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+mn-lt"/>
            </a:rPr>
            <a:t>4 ВИДА КВАЛИФИКАЦИОННЫХ КАТЕГОРИЙ</a:t>
          </a:r>
          <a:endParaRPr lang="ru-RU" sz="3200" b="1" kern="1200" dirty="0">
            <a:solidFill>
              <a:srgbClr val="002060"/>
            </a:solidFill>
            <a:latin typeface="+mn-lt"/>
          </a:endParaRPr>
        </a:p>
      </dsp:txBody>
      <dsp:txXfrm>
        <a:off x="-880540" y="2300318"/>
        <a:ext cx="5679799" cy="1079161"/>
      </dsp:txXfrm>
    </dsp:sp>
    <dsp:sp modelId="{A317DA37-9FA6-4D4D-9BDC-225B29C47084}">
      <dsp:nvSpPr>
        <dsp:cNvPr id="0" name=""/>
        <dsp:cNvSpPr/>
      </dsp:nvSpPr>
      <dsp:spPr>
        <a:xfrm>
          <a:off x="3206869" y="276890"/>
          <a:ext cx="3539650" cy="1079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+mn-lt"/>
            </a:rPr>
            <a:t>Первая категория</a:t>
          </a:r>
          <a:endParaRPr lang="ru-RU" sz="3200" b="1" kern="1200" dirty="0">
            <a:solidFill>
              <a:srgbClr val="002060"/>
            </a:solidFill>
            <a:latin typeface="+mn-lt"/>
          </a:endParaRPr>
        </a:p>
      </dsp:txBody>
      <dsp:txXfrm>
        <a:off x="3206869" y="276890"/>
        <a:ext cx="3539650" cy="1079161"/>
      </dsp:txXfrm>
    </dsp:sp>
    <dsp:sp modelId="{F7A5F054-B243-4DC5-BBEB-A9ED3F0ABAD4}">
      <dsp:nvSpPr>
        <dsp:cNvPr id="0" name=""/>
        <dsp:cNvSpPr/>
      </dsp:nvSpPr>
      <dsp:spPr>
        <a:xfrm>
          <a:off x="3206869" y="1625842"/>
          <a:ext cx="3539650" cy="1079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+mn-lt"/>
            </a:rPr>
            <a:t>Высшая категория</a:t>
          </a:r>
          <a:endParaRPr lang="ru-RU" sz="3200" b="1" kern="1200" dirty="0">
            <a:solidFill>
              <a:srgbClr val="002060"/>
            </a:solidFill>
            <a:latin typeface="+mn-lt"/>
          </a:endParaRPr>
        </a:p>
      </dsp:txBody>
      <dsp:txXfrm>
        <a:off x="3206869" y="1625842"/>
        <a:ext cx="3539650" cy="1079161"/>
      </dsp:txXfrm>
    </dsp:sp>
    <dsp:sp modelId="{70BCC611-D185-4A43-9A04-4E67BD56ED83}">
      <dsp:nvSpPr>
        <dsp:cNvPr id="0" name=""/>
        <dsp:cNvSpPr/>
      </dsp:nvSpPr>
      <dsp:spPr>
        <a:xfrm>
          <a:off x="3206869" y="2974794"/>
          <a:ext cx="3539650" cy="1079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solidFill>
                <a:srgbClr val="002060"/>
              </a:solidFill>
              <a:latin typeface="+mn-lt"/>
            </a:rPr>
            <a:t>Педагог-наставник</a:t>
          </a:r>
          <a:endParaRPr lang="ru-RU" sz="3200" b="1" kern="1200" dirty="0">
            <a:solidFill>
              <a:srgbClr val="002060"/>
            </a:solidFill>
            <a:latin typeface="+mn-lt"/>
          </a:endParaRPr>
        </a:p>
      </dsp:txBody>
      <dsp:txXfrm>
        <a:off x="3206869" y="2974794"/>
        <a:ext cx="3539650" cy="1079161"/>
      </dsp:txXfrm>
    </dsp:sp>
    <dsp:sp modelId="{DD6D4B21-BAA6-4772-899C-89B28C2E9BCB}">
      <dsp:nvSpPr>
        <dsp:cNvPr id="0" name=""/>
        <dsp:cNvSpPr/>
      </dsp:nvSpPr>
      <dsp:spPr>
        <a:xfrm>
          <a:off x="3206869" y="4323746"/>
          <a:ext cx="3539650" cy="1079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solidFill>
                <a:srgbClr val="002060"/>
              </a:solidFill>
              <a:latin typeface="+mn-lt"/>
            </a:rPr>
            <a:t>Педагог-методист</a:t>
          </a:r>
          <a:endParaRPr lang="ru-RU" sz="3200" b="1" kern="1200" dirty="0">
            <a:solidFill>
              <a:srgbClr val="002060"/>
            </a:solidFill>
            <a:latin typeface="+mn-lt"/>
          </a:endParaRPr>
        </a:p>
      </dsp:txBody>
      <dsp:txXfrm>
        <a:off x="3206869" y="4323746"/>
        <a:ext cx="3539650" cy="1079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nso.ru/documents?page=1" TargetMode="External"/><Relationship Id="rId2" Type="http://schemas.openxmlformats.org/officeDocument/2006/relationships/hyperlink" Target="https://nipkipro.ru/info/struct/dep/103/ma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tt.edu54.r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tt.edu54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tt.edu54.ru/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nso.ru/search_doc/prinadl/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21" y="477570"/>
            <a:ext cx="7953554" cy="997547"/>
          </a:xfrm>
        </p:spPr>
        <p:txBody>
          <a:bodyPr anchor="ctr">
            <a:normAutofit fontScale="90000"/>
          </a:bodyPr>
          <a:lstStyle/>
          <a:p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Муниципальное бюджетное дошкольное образовательное учреждение Новосибирского района Новосибирской области  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–  детский 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сад 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«Капелька» </a:t>
            </a:r>
            <a:b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(МБДОУ – детский сад «Капелька»)</a:t>
            </a:r>
            <a:endParaRPr lang="en-US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585" y="2183765"/>
            <a:ext cx="7815532" cy="6316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Практическое занятие: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«Аттестация </a:t>
            </a:r>
            <a:r>
              <a:rPr lang="ru-RU" sz="2800" b="1" dirty="0">
                <a:solidFill>
                  <a:srgbClr val="002060"/>
                </a:solidFill>
              </a:rPr>
              <a:t>учителей-логопедов в целях установления квалификационной категории с учётом новых </a:t>
            </a:r>
            <a:r>
              <a:rPr lang="ru-RU" sz="2800" b="1" dirty="0" smtClean="0">
                <a:solidFill>
                  <a:srgbClr val="002060"/>
                </a:solidFill>
              </a:rPr>
              <a:t>требований».</a:t>
            </a:r>
          </a:p>
          <a:p>
            <a:pPr>
              <a:lnSpc>
                <a:spcPct val="100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С. Криводановка 2023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28536" y="4863980"/>
            <a:ext cx="4356339" cy="997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Евдокимова Ольга Александровна,                              учитель-логопед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высшей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квалификационной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категории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60567" y="169285"/>
            <a:ext cx="7908778" cy="943233"/>
            <a:chOff x="1248" y="1440"/>
            <a:chExt cx="3730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49" y="1483"/>
              <a:ext cx="322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smtClean="0">
                  <a:solidFill>
                    <a:srgbClr val="C00000"/>
                  </a:solidFill>
                </a:rPr>
                <a:t>Организационно-технические </a:t>
              </a:r>
              <a:r>
                <a:rPr lang="ru-RU" sz="2400" b="1" dirty="0">
                  <a:solidFill>
                    <a:srgbClr val="C00000"/>
                  </a:solidFill>
                </a:rPr>
                <a:t>вопросы по процедуре аттестации.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3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3.</a:t>
              </a:r>
              <a:endParaRPr lang="en-US" sz="3200" b="1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95795" y="1147024"/>
            <a:ext cx="8191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ГЛАВНЫЙ ОРГАН КОТОРЫЙ РЕШАЕТ УСТАНОВИТЬ ИЛИ НЕТ КАТЕГОРИЮ ЯВЛЯЕТСЯ АТТЕСТАЦИОННАЯ КОМИССИЯ НОВОСИБИРСКОЙ ОБЛАСТИ.</a:t>
            </a:r>
            <a:endParaRPr lang="ru-RU" sz="2400" b="1" dirty="0" smtClean="0">
              <a:solidFill>
                <a:srgbClr val="C00000"/>
              </a:solidFill>
              <a:latin typeface="Calibri Light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ЭТАПЫ ПОДГОТОВКИ И ПРОХОЖДЕНИЯ АТТЕСТАЦИИ В ЦЕЛЯХ УСТАНОВЛЕНИЯ КВАЛИФИКАЦИОННОЙ КАТЕГОРИИ.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303" y="3010614"/>
            <a:ext cx="8062421" cy="34936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  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Изучение нормативных документов.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Обязательны для изучения (</a:t>
            </a:r>
            <a:r>
              <a:rPr lang="ru-RU" b="1" dirty="0">
                <a:solidFill>
                  <a:srgbClr val="C00000"/>
                </a:solidFill>
              </a:rPr>
              <a:t>Ф</a:t>
            </a:r>
            <a:r>
              <a:rPr lang="ru-RU" b="1" dirty="0" smtClean="0">
                <a:solidFill>
                  <a:srgbClr val="C00000"/>
                </a:solidFill>
              </a:rPr>
              <a:t>едеральный уровень):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Приказ </a:t>
            </a:r>
            <a:r>
              <a:rPr lang="ru-RU" dirty="0"/>
              <a:t>Минпросвещения России от </a:t>
            </a:r>
            <a:r>
              <a:rPr lang="ru-RU" dirty="0" smtClean="0"/>
              <a:t>24.03.2023 N 196 «Об утверждении Порядка проведения аттестации </a:t>
            </a:r>
            <a:r>
              <a:rPr lang="ru-RU" dirty="0"/>
              <a:t>педагогических </a:t>
            </a:r>
            <a:r>
              <a:rPr lang="ru-RU" dirty="0" smtClean="0"/>
              <a:t>работников организаций, осуществляющих образовательную деятельность» (</a:t>
            </a:r>
            <a:r>
              <a:rPr lang="ru-RU" dirty="0"/>
              <a:t>Зарегистрировано </a:t>
            </a:r>
            <a:r>
              <a:rPr lang="ru-RU" dirty="0" smtClean="0"/>
              <a:t>в Минюсте России 02.06.2023 </a:t>
            </a:r>
            <a:r>
              <a:rPr lang="ru-RU" dirty="0"/>
              <a:t>N 73696</a:t>
            </a:r>
            <a:r>
              <a:rPr lang="ru-RU" dirty="0" smtClean="0"/>
              <a:t>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Ответы Департамента подготовки профессионального развития и социального обеспечения педагогических работников Министерства просвещения РФ и Профсоюза работников народного образования и науки РФ на </a:t>
            </a:r>
            <a:r>
              <a:rPr lang="ru-RU" dirty="0"/>
              <a:t>часто задаваемые вопросы по применению Порядка проведения аттестации педагогических работников организаций, осуществляющих образовательную деятельность (утверждён приказом Минпросвещения России от 24 марта 2023 года № 196</a:t>
            </a:r>
            <a:r>
              <a:rPr lang="ru-RU" dirty="0" smtClean="0"/>
              <a:t>).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487727" y="6202389"/>
            <a:ext cx="1199073" cy="60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82279" y="1273826"/>
            <a:ext cx="8062421" cy="493430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Обязательны для изучения (Региональный уровень):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Приказ Министерства образования Новосибирской области от 04.10.2023 № 2180 «Об утверждении регламента работы аттестационной комиссии министерства образования Новосибирской области по аттестации в целях установления квалификационных категорий педагогических работников организаций, осуществляющих образовательную деятельность и находящихся в ведении Новосибирской области, педагогических работников муниципальных и частных организаций, осуществляющих образовательную деятельность, расположенных на территории Новосибирской области» (Зарегистрирован 04.10.2023 № 2180).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Областное отраслевое соглашение по учреждениям Новосибирской области, находящимся в ведении министерства образования Новосибирской области на 2023-2025 годы.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НОРМАТИВНЫЕ ДОКМЕНТЫ: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ГАУ ДПО НСО </a:t>
            </a:r>
            <a:r>
              <a:rPr lang="ru-RU" sz="1400" b="1" dirty="0" err="1" smtClean="0">
                <a:solidFill>
                  <a:srgbClr val="C00000"/>
                </a:solidFill>
              </a:rPr>
              <a:t>НИПКиПРО</a:t>
            </a:r>
            <a:r>
              <a:rPr lang="ru-RU" sz="1400" b="1" dirty="0" smtClean="0">
                <a:solidFill>
                  <a:srgbClr val="C00000"/>
                </a:solidFill>
              </a:rPr>
              <a:t>. Технический </a:t>
            </a:r>
            <a:r>
              <a:rPr lang="ru-RU" sz="1400" b="1" dirty="0">
                <a:solidFill>
                  <a:srgbClr val="C00000"/>
                </a:solidFill>
              </a:rPr>
              <a:t>отдел аттестации педагогических </a:t>
            </a:r>
            <a:r>
              <a:rPr lang="ru-RU" sz="1400" b="1" dirty="0" smtClean="0">
                <a:solidFill>
                  <a:srgbClr val="C00000"/>
                </a:solidFill>
              </a:rPr>
              <a:t>кадров </a:t>
            </a:r>
            <a:r>
              <a:rPr lang="en-US" sz="1400" b="1" dirty="0" smtClean="0">
                <a:solidFill>
                  <a:srgbClr val="C00000"/>
                </a:solidFill>
                <a:hlinkClick r:id="rId2"/>
              </a:rPr>
              <a:t>https://nipkipro.ru/info/struct/dep/103/main/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>
                <a:solidFill>
                  <a:srgbClr val="C00000"/>
                </a:solidFill>
              </a:rPr>
              <a:t>Министерство образования Новосибирской </a:t>
            </a:r>
            <a:r>
              <a:rPr lang="ru-RU" sz="1400" b="1" dirty="0" smtClean="0">
                <a:solidFill>
                  <a:srgbClr val="C00000"/>
                </a:solidFill>
              </a:rPr>
              <a:t>области. Документы </a:t>
            </a:r>
            <a:r>
              <a:rPr lang="en-US" sz="1400" b="1" dirty="0" smtClean="0">
                <a:solidFill>
                  <a:srgbClr val="C00000"/>
                </a:solidFill>
                <a:hlinkClick r:id="rId3"/>
              </a:rPr>
              <a:t>http://www.edunso.ru/documents?page=1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АИС «Аттестация </a:t>
            </a:r>
            <a:r>
              <a:rPr lang="ru-RU" sz="1400" b="1" dirty="0">
                <a:solidFill>
                  <a:srgbClr val="C00000"/>
                </a:solidFill>
              </a:rPr>
              <a:t>педагогических работников </a:t>
            </a:r>
            <a:r>
              <a:rPr lang="ru-RU" sz="1400" b="1" dirty="0" smtClean="0">
                <a:solidFill>
                  <a:srgbClr val="C00000"/>
                </a:solidFill>
              </a:rPr>
              <a:t>НСО». Справочная информация  </a:t>
            </a:r>
            <a:r>
              <a:rPr lang="en-US" sz="1400" b="1" dirty="0" smtClean="0">
                <a:solidFill>
                  <a:srgbClr val="C00000"/>
                </a:solidFill>
                <a:hlinkClick r:id="rId4"/>
              </a:rPr>
              <a:t>https://att.edu54.ru/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just"/>
            <a:endParaRPr lang="ru-RU" sz="1600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289318" y="5883210"/>
            <a:ext cx="1199073" cy="60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518" y="495785"/>
            <a:ext cx="7650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ЭТАПЫ ПОДГОТОВКИ И ПРОХОЖДЕНИЯ АТТЕСТАЦИИ В ЦЕЛЯХ УСТАНОВЛЕНИЯ КВАЛИФИКАЦИОННОЙ КАТЕГОРИИ.</a:t>
            </a:r>
          </a:p>
        </p:txBody>
      </p:sp>
    </p:spTree>
    <p:extLst>
      <p:ext uri="{BB962C8B-B14F-4D97-AF65-F5344CB8AC3E}">
        <p14:creationId xmlns:p14="http://schemas.microsoft.com/office/powerpoint/2010/main" val="2957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2091" y="1906435"/>
            <a:ext cx="8096925" cy="326078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b="1" dirty="0">
              <a:solidFill>
                <a:srgbClr val="C00000"/>
              </a:solidFill>
            </a:endParaRP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endParaRPr lang="ru-RU" sz="2400" b="1" dirty="0">
              <a:solidFill>
                <a:srgbClr val="C00000"/>
              </a:solidFill>
            </a:endParaRP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endParaRPr lang="ru-RU" sz="2400" b="1" dirty="0">
              <a:solidFill>
                <a:srgbClr val="C00000"/>
              </a:solidFill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2. Проведение объективной самооценки своих действий: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Соотнести </a:t>
            </a:r>
            <a:r>
              <a:rPr lang="ru-RU" sz="2000" b="1" dirty="0">
                <a:solidFill>
                  <a:srgbClr val="002060"/>
                </a:solidFill>
              </a:rPr>
              <a:t>уровень своей педагогической деятельности с </a:t>
            </a:r>
            <a:r>
              <a:rPr lang="ru-RU" sz="2000" b="1" dirty="0" smtClean="0">
                <a:solidFill>
                  <a:srgbClr val="002060"/>
                </a:solidFill>
              </a:rPr>
              <a:t>требованиями </a:t>
            </a:r>
            <a:r>
              <a:rPr lang="ru-RU" sz="2000" b="1" dirty="0">
                <a:solidFill>
                  <a:srgbClr val="002060"/>
                </a:solidFill>
              </a:rPr>
              <a:t>к </a:t>
            </a:r>
            <a:r>
              <a:rPr lang="ru-RU" sz="2000" b="1" dirty="0" smtClean="0">
                <a:solidFill>
                  <a:srgbClr val="002060"/>
                </a:solidFill>
              </a:rPr>
              <a:t>первой (35 пункт) </a:t>
            </a:r>
            <a:r>
              <a:rPr lang="ru-RU" sz="2000" b="1" dirty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высшей (36 пункт) </a:t>
            </a:r>
            <a:r>
              <a:rPr lang="ru-RU" sz="2000" b="1" dirty="0">
                <a:solidFill>
                  <a:srgbClr val="002060"/>
                </a:solidFill>
              </a:rPr>
              <a:t>квалификационно </a:t>
            </a:r>
            <a:r>
              <a:rPr lang="ru-RU" sz="2000" b="1" dirty="0" smtClean="0">
                <a:solidFill>
                  <a:srgbClr val="002060"/>
                </a:solidFill>
              </a:rPr>
              <a:t>категории, сравните показатели и критерии оценки педагогической деятельности в соответствии </a:t>
            </a:r>
            <a:r>
              <a:rPr lang="ru-RU" sz="2000" b="1" dirty="0">
                <a:solidFill>
                  <a:srgbClr val="002060"/>
                </a:solidFill>
              </a:rPr>
              <a:t>с </a:t>
            </a:r>
            <a:r>
              <a:rPr lang="ru-RU" sz="2000" b="1" dirty="0" smtClean="0">
                <a:solidFill>
                  <a:srgbClr val="002060"/>
                </a:solidFill>
              </a:rPr>
              <a:t>Порядком </a:t>
            </a:r>
            <a:r>
              <a:rPr lang="ru-RU" sz="2000" b="1" dirty="0">
                <a:solidFill>
                  <a:srgbClr val="002060"/>
                </a:solidFill>
              </a:rPr>
              <a:t>проведения аттестации педагогических </a:t>
            </a:r>
            <a:r>
              <a:rPr lang="ru-RU" sz="2000" b="1" dirty="0" smtClean="0">
                <a:solidFill>
                  <a:srgbClr val="002060"/>
                </a:solidFill>
              </a:rPr>
              <a:t>работников.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Желание пройти аттестацию в целях установления квалификационной категории должно совпадать с возможностью.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АТТЕСТУЮТ НА ПЕРВУЮ И ВЫСШЮ КАТЕГОРИЮ ЗА КАЧЕСТВО РАБОТЫ.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967895" y="4951558"/>
            <a:ext cx="1199073" cy="888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518" y="495785"/>
            <a:ext cx="7650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ЭТАПЫ ПОДГОТОВКИ И ПРОХОЖДЕНИЯ АТТЕСТАЦИИ В ЦЕЛЯХ УСТАНОВЛЕНИЯ КВАЛИФИКАЦИОННОЙ КАТЕГОРИИ.</a:t>
            </a:r>
          </a:p>
        </p:txBody>
      </p:sp>
    </p:spTree>
    <p:extLst>
      <p:ext uri="{BB962C8B-B14F-4D97-AF65-F5344CB8AC3E}">
        <p14:creationId xmlns:p14="http://schemas.microsoft.com/office/powerpoint/2010/main" val="26236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069" y="1186306"/>
            <a:ext cx="8013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3. Определите актуальный период для систематизации документов и подготовки к аттестации.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5609" y="2139350"/>
            <a:ext cx="7867290" cy="422694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Составите план комплексных мероприятий с учетом ваши потребностей и возможностей: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Определите тему профессиональной деятельности педагога (или проблему/тему профессионального проекта).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Определите актуальность, цель и </a:t>
            </a:r>
            <a:r>
              <a:rPr lang="ru-RU" sz="1600" b="1" dirty="0">
                <a:solidFill>
                  <a:srgbClr val="002060"/>
                </a:solidFill>
              </a:rPr>
              <a:t>задачи профессиональной деятельности педагога (или проблему/тему профессионального проекта).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Разработайте программно-методическое обеспечение образовательного процесса в соответствии с темой, поставленными целями и задачами.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 Разработайте комплекс методических материалов по совершенствованию методов обучения, воспитания и диагностики развития обучающихся.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Разработайте и реализуйте план самообразования и повышение квалификации.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Обобщайте опыт работы, получайте подтверждающие документы.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Участвуйте в профессиональных конкурсах.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Работайте в составе жюри, экспертных комиссиях (по направлению профессиональной деятельности), получайте грамоты,  благодарности различного уровня.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144" y="5912269"/>
            <a:ext cx="1249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7" y="447104"/>
            <a:ext cx="76517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8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7177" y="247977"/>
            <a:ext cx="8628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4. Подача заявления на установление квалификационной категории.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608" y="511385"/>
            <a:ext cx="8333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ЭТАПЫ ПОДГОТОВКИ И ПРОХОЖДЕНИЯ АТТЕСТАЦИИ В ЦЕЛЯХ УСТАНОВЛЕНИЯ КВАЛИФИКАЦИОННОЙ КАТЕГОРИИ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609" y="1790021"/>
            <a:ext cx="7867290" cy="432744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Принимаете решение в какой форме будете подавать заявление: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Непосредственная подача в аттестационную комиссию.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График работы отдела аттестации </a:t>
            </a:r>
            <a:r>
              <a:rPr lang="ru-RU" b="1" dirty="0" err="1">
                <a:solidFill>
                  <a:srgbClr val="002060"/>
                </a:solidFill>
              </a:rPr>
              <a:t>НИПКиПРО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прием документов с понедельника по четверг с 8.30 до 17.00; в пятницу с 8.30 до 13.00; </a:t>
            </a:r>
            <a:r>
              <a:rPr lang="ru-RU" b="1" dirty="0" smtClean="0">
                <a:solidFill>
                  <a:srgbClr val="002060"/>
                </a:solidFill>
              </a:rPr>
              <a:t>перерыв </a:t>
            </a:r>
            <a:r>
              <a:rPr lang="ru-RU" b="1" dirty="0">
                <a:solidFill>
                  <a:srgbClr val="002060"/>
                </a:solidFill>
              </a:rPr>
              <a:t>на обед с 13.00 до 13.30.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Контактная </a:t>
            </a:r>
            <a:r>
              <a:rPr lang="ru-RU" b="1" dirty="0">
                <a:solidFill>
                  <a:srgbClr val="002060"/>
                </a:solidFill>
              </a:rPr>
              <a:t>информация: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г. Новосибирск, Красный проспект 2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Начальник отдела </a:t>
            </a:r>
            <a:r>
              <a:rPr lang="ru-RU" b="1" dirty="0" err="1">
                <a:solidFill>
                  <a:srgbClr val="002060"/>
                </a:solidFill>
              </a:rPr>
              <a:t>Лихоманова</a:t>
            </a:r>
            <a:r>
              <a:rPr lang="ru-RU" b="1" dirty="0">
                <a:solidFill>
                  <a:srgbClr val="002060"/>
                </a:solidFill>
              </a:rPr>
              <a:t> Наталья Романовна,  т. (383) 223-27-02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Методисты, т. (383) 223-50-06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Направление заявления по почтовом адресу комиссии (с уведомлением о вручении).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Направление в форме электронного документа через автоматизированную информационную систему (АИС) 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https://att.edu54.ru/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sz="1600" b="1" dirty="0">
              <a:solidFill>
                <a:srgbClr val="C00000"/>
              </a:solidFill>
            </a:endParaRPr>
          </a:p>
          <a:p>
            <a:pPr algn="just"/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82" y="6031444"/>
            <a:ext cx="1249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9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1" y="687098"/>
            <a:ext cx="7379594" cy="2313680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700" b="1" dirty="0">
                <a:solidFill>
                  <a:srgbClr val="C00000"/>
                </a:solidFill>
                <a:latin typeface="+mn-lt"/>
              </a:rPr>
              <a:t>Обращаем внимание, что выбор, в какой форме подавать документы (электронной через систему АИС или бумажной), остается за педагогом, при этом подача заявления в двух форматах (электронном и бумажном</a:t>
            </a: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>) не допускается.</a:t>
            </a:r>
            <a:br>
              <a:rPr lang="ru-RU" sz="27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00" b="1" i="1" dirty="0">
                <a:solidFill>
                  <a:srgbClr val="C00000"/>
                </a:solidFill>
                <a:latin typeface="+mn-lt"/>
              </a:rPr>
              <a:t>П</a:t>
            </a:r>
            <a:r>
              <a:rPr lang="ru-RU" sz="2700" b="1" i="1" dirty="0" smtClean="0">
                <a:solidFill>
                  <a:srgbClr val="C00000"/>
                </a:solidFill>
                <a:latin typeface="+mn-lt"/>
              </a:rPr>
              <a:t>о </a:t>
            </a:r>
            <a:r>
              <a:rPr lang="ru-RU" sz="2700" b="1" i="1" dirty="0">
                <a:solidFill>
                  <a:srgbClr val="C00000"/>
                </a:solidFill>
                <a:latin typeface="+mn-lt"/>
              </a:rPr>
              <a:t>содержательному наполнению заявления и приложения к заявлению нужно </a:t>
            </a:r>
            <a:r>
              <a:rPr lang="ru-RU" sz="2700" b="1" i="1" dirty="0" smtClean="0">
                <a:solidFill>
                  <a:srgbClr val="C00000"/>
                </a:solidFill>
                <a:latin typeface="+mn-lt"/>
              </a:rPr>
              <a:t>обращаться </a:t>
            </a:r>
            <a:r>
              <a:rPr lang="ru-RU" sz="2700" b="1" i="1" dirty="0">
                <a:solidFill>
                  <a:srgbClr val="C00000"/>
                </a:solidFill>
                <a:latin typeface="+mn-lt"/>
              </a:rPr>
              <a:t>к </a:t>
            </a:r>
            <a:r>
              <a:rPr lang="ru-RU" sz="2700" b="1" i="1" dirty="0" smtClean="0">
                <a:solidFill>
                  <a:srgbClr val="C00000"/>
                </a:solidFill>
                <a:latin typeface="+mn-lt"/>
              </a:rPr>
              <a:t>методисту Вашего учреждения.</a:t>
            </a:r>
            <a:br>
              <a:rPr lang="ru-RU" sz="27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00" dirty="0">
                <a:solidFill>
                  <a:srgbClr val="002060"/>
                </a:solidFill>
                <a:latin typeface="+mn-lt"/>
              </a:rPr>
              <a:t>Д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ля работы в автоматизированной информационной системе (АИС) «Аттестация педагогических работников Новосибирской области» </a:t>
            </a:r>
            <a:r>
              <a:rPr lang="en-US" sz="2700" dirty="0" smtClean="0">
                <a:solidFill>
                  <a:srgbClr val="002060"/>
                </a:solidFill>
                <a:latin typeface="+mn-lt"/>
                <a:hlinkClick r:id="rId2"/>
              </a:rPr>
              <a:t>https://att.edu54.ru/3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+mn-lt"/>
              </a:rPr>
              <a:t>необходимо </a:t>
            </a: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зарегистрироваться – заполнить необходимые поля для регистрации в соответствии с требованиями.</a:t>
            </a:r>
            <a:endParaRPr lang="ru-RU" sz="27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308" y="874003"/>
            <a:ext cx="7791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Заполните формы заявления и приложения на установления квалификационной категории.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ФИО.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Должность.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Правильное </a:t>
            </a:r>
            <a:r>
              <a:rPr lang="ru-RU" sz="2400" b="1" dirty="0">
                <a:solidFill>
                  <a:srgbClr val="002060"/>
                </a:solidFill>
              </a:rPr>
              <a:t>наименование организации (по уставу</a:t>
            </a:r>
            <a:r>
              <a:rPr lang="ru-RU" sz="2400" b="1" dirty="0" smtClean="0">
                <a:solidFill>
                  <a:srgbClr val="002060"/>
                </a:solidFill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Определитель </a:t>
            </a:r>
            <a:r>
              <a:rPr lang="ru-RU" sz="2400" b="1" dirty="0">
                <a:solidFill>
                  <a:srgbClr val="002060"/>
                </a:solidFill>
              </a:rPr>
              <a:t>с выбором предметной группы  и внимательно выбираем предметную область.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Используйте возможность индивидуальных консультаций у методистов.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1" y="4842456"/>
            <a:ext cx="1535873" cy="18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8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2732" y="586262"/>
            <a:ext cx="78689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Подача заявления.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Перед </a:t>
            </a:r>
            <a:r>
              <a:rPr lang="ru-RU" dirty="0">
                <a:solidFill>
                  <a:srgbClr val="002060"/>
                </a:solidFill>
              </a:rPr>
              <a:t>подачей заявления обязательно убедитесь, что у Вас есть курирующий методист. Нет - Ваше заявление пропадет. Обратите внимание - после заполнения приложений и нажатия кнопки </a:t>
            </a:r>
            <a:r>
              <a:rPr lang="ru-RU" dirty="0" smtClean="0">
                <a:solidFill>
                  <a:srgbClr val="002060"/>
                </a:solidFill>
              </a:rPr>
              <a:t>«сохранить </a:t>
            </a:r>
            <a:r>
              <a:rPr lang="ru-RU" dirty="0">
                <a:solidFill>
                  <a:srgbClr val="002060"/>
                </a:solidFill>
              </a:rPr>
              <a:t>и перейти к </a:t>
            </a:r>
            <a:r>
              <a:rPr lang="ru-RU" dirty="0" smtClean="0">
                <a:solidFill>
                  <a:srgbClr val="002060"/>
                </a:solidFill>
              </a:rPr>
              <a:t>проверке» </a:t>
            </a:r>
            <a:r>
              <a:rPr lang="ru-RU" dirty="0">
                <a:solidFill>
                  <a:srgbClr val="002060"/>
                </a:solidFill>
              </a:rPr>
              <a:t>-заявление еще не подано -новое окно - если все в порядке - большая синяя кнопка </a:t>
            </a:r>
            <a:r>
              <a:rPr lang="ru-RU" dirty="0" smtClean="0">
                <a:solidFill>
                  <a:srgbClr val="002060"/>
                </a:solidFill>
              </a:rPr>
              <a:t>– «подать». </a:t>
            </a:r>
            <a:r>
              <a:rPr lang="ru-RU" dirty="0">
                <a:solidFill>
                  <a:srgbClr val="002060"/>
                </a:solidFill>
              </a:rPr>
              <a:t>После подачи обновите страницу и убедитесь что статус заявления изменился.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Проверяйте </a:t>
            </a:r>
            <a:r>
              <a:rPr lang="ru-RU" b="1" dirty="0">
                <a:solidFill>
                  <a:srgbClr val="C00000"/>
                </a:solidFill>
              </a:rPr>
              <a:t>статус своего заявления.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«НОВОЕ» </a:t>
            </a:r>
            <a:r>
              <a:rPr lang="ru-RU" dirty="0">
                <a:solidFill>
                  <a:srgbClr val="002060"/>
                </a:solidFill>
              </a:rPr>
              <a:t>- вы работаете над ним, никто о нем не знает.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«ПОДАНО» </a:t>
            </a:r>
            <a:r>
              <a:rPr lang="ru-RU" dirty="0">
                <a:solidFill>
                  <a:srgbClr val="002060"/>
                </a:solidFill>
              </a:rPr>
              <a:t>- вы подали заявление на проверку своему курирующему методисту - варианты развития: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«ВОЗВРАЩЕНО»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методист вернул вам заявление на </a:t>
            </a:r>
            <a:r>
              <a:rPr lang="ru-RU" dirty="0" smtClean="0">
                <a:solidFill>
                  <a:srgbClr val="002060"/>
                </a:solidFill>
              </a:rPr>
              <a:t>доработку.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«ПРОВЕРЕНО» </a:t>
            </a:r>
            <a:r>
              <a:rPr lang="ru-RU" dirty="0">
                <a:solidFill>
                  <a:srgbClr val="002060"/>
                </a:solidFill>
              </a:rPr>
              <a:t>- методист проверил ваше заявление и оно ждет </a:t>
            </a:r>
            <a:r>
              <a:rPr lang="ru-RU" dirty="0" smtClean="0">
                <a:solidFill>
                  <a:srgbClr val="002060"/>
                </a:solidFill>
              </a:rPr>
              <a:t>регистрации.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«ЗАРЕГИСТРИРОВАНО» </a:t>
            </a:r>
            <a:r>
              <a:rPr lang="ru-RU" dirty="0">
                <a:solidFill>
                  <a:srgbClr val="002060"/>
                </a:solidFill>
              </a:rPr>
              <a:t>- ваша работа принята координаторами и будет направлена на экспертную проверку С этого момента, если вы отзовете заявление, подать его повторно будет нельзя, только создавать новое заявление!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«ОТКЛОНЕНА»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координаторы отклонили вашу </a:t>
            </a:r>
            <a:r>
              <a:rPr lang="ru-RU" dirty="0" smtClean="0">
                <a:solidFill>
                  <a:srgbClr val="002060"/>
                </a:solidFill>
              </a:rPr>
              <a:t>работу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«НА ЭКСПЕРТИЗЕ»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тут все </a:t>
            </a:r>
            <a:r>
              <a:rPr lang="ru-RU" dirty="0" smtClean="0">
                <a:solidFill>
                  <a:srgbClr val="002060"/>
                </a:solidFill>
              </a:rPr>
              <a:t>ясно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0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OneDrive\Изображения\Снимки экрана\Снимок экрана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1" y="811366"/>
            <a:ext cx="7966285" cy="48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069" y="588795"/>
            <a:ext cx="82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ЭТАПЫ ПОДГОТОВКИ И ПРОХОЖДЕНИЯ АТТЕСТАЦИИ В ЦЕЛЯХ УСТАНОВЛЕНИЯ КВАЛИФИКАЦИОННОЙ КАТЕГОРИИ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5. Провести анализ результатов проведения аттестации.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1555" y="2444389"/>
            <a:ext cx="7867290" cy="331246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Положительное решение – установлена квалификационная категория.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Издается приказ и размещается на официальном сайте Министерства образования Новосибирской области не позднее 30 календарных дней после принятия положительного решения. Вкладка «Документы» – «Аттестация педагогических работников» </a:t>
            </a:r>
            <a:r>
              <a:rPr lang="en-US" sz="2000" b="1" dirty="0" smtClean="0">
                <a:solidFill>
                  <a:srgbClr val="002060"/>
                </a:solidFill>
                <a:hlinkClick r:id="rId2"/>
              </a:rPr>
              <a:t>http://www.edunso.ru/search_doc/prinadl/31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На основании приказа работодатель вносит в трудовую книжку педагога соответствующие  записи об становлении квалификационной категории.</a:t>
            </a:r>
          </a:p>
          <a:p>
            <a:pPr algn="just"/>
            <a:endParaRPr lang="ru-RU" sz="1600" b="1" dirty="0">
              <a:solidFill>
                <a:srgbClr val="C00000"/>
              </a:solidFill>
            </a:endParaRPr>
          </a:p>
          <a:p>
            <a:pPr algn="just"/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4838" y="418729"/>
            <a:ext cx="76861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Аттестация педагогических работников </a:t>
            </a:r>
            <a:r>
              <a:rPr lang="ru-RU" sz="2800" dirty="0">
                <a:solidFill>
                  <a:srgbClr val="002060"/>
                </a:solidFill>
              </a:rPr>
              <a:t>- комплексное оценивание уровня квалификации, педагогического профессионализма и продуктивности деятельности работников образовательных учреждений.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endParaRPr lang="ru-RU" sz="28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Аттестация </a:t>
            </a:r>
            <a:r>
              <a:rPr lang="ru-RU" sz="2800" dirty="0">
                <a:solidFill>
                  <a:srgbClr val="002060"/>
                </a:solidFill>
              </a:rPr>
              <a:t>– профессиональное и личностное развитие </a:t>
            </a:r>
            <a:r>
              <a:rPr lang="ru-RU" sz="2800" dirty="0" smtClean="0">
                <a:solidFill>
                  <a:srgbClr val="002060"/>
                </a:solidFill>
              </a:rPr>
              <a:t>педагога.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Дифференциация оплаты труда педагога.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Повышение эффективности и качества педагогической деятельности, вклад </a:t>
            </a:r>
            <a:r>
              <a:rPr lang="ru-RU" sz="2800" dirty="0">
                <a:solidFill>
                  <a:srgbClr val="002060"/>
                </a:solidFill>
              </a:rPr>
              <a:t>в достижение результатов работы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33879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60567" y="444061"/>
            <a:ext cx="7908778" cy="1199254"/>
            <a:chOff x="1248" y="1369"/>
            <a:chExt cx="3730" cy="445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49" y="1369"/>
              <a:ext cx="3229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Экспертиза </a:t>
              </a:r>
              <a:r>
                <a:rPr lang="ru-RU" sz="2400" b="1" dirty="0">
                  <a:solidFill>
                    <a:srgbClr val="C00000"/>
                  </a:solidFill>
                  <a:latin typeface="+mj-lt"/>
                </a:rPr>
                <a:t>результатов профессиональной деятельности учителя-логопеда на соответствие уровня профессиональной деятельности.</a:t>
              </a:r>
              <a:endParaRPr lang="en-US" sz="24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3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4.</a:t>
              </a:r>
              <a:endParaRPr lang="en-US" sz="32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67668" y="1967978"/>
            <a:ext cx="77323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Экспертное </a:t>
            </a:r>
            <a:r>
              <a:rPr lang="ru-RU" sz="2800" b="1" dirty="0" smtClean="0">
                <a:solidFill>
                  <a:srgbClr val="002060"/>
                </a:solidFill>
              </a:rPr>
              <a:t>заключение на </a:t>
            </a:r>
            <a:r>
              <a:rPr lang="ru-RU" sz="2800" b="1" dirty="0">
                <a:solidFill>
                  <a:srgbClr val="002060"/>
                </a:solidFill>
              </a:rPr>
              <a:t>соответствие уровня профессиональной </a:t>
            </a:r>
            <a:r>
              <a:rPr lang="ru-RU" sz="2800" b="1" dirty="0" smtClean="0">
                <a:solidFill>
                  <a:srgbClr val="002060"/>
                </a:solidFill>
              </a:rPr>
              <a:t>деятельности.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Считать уровень профессиональной деятельности, ее результативность соответствующими первой квалификационной категории, если по результатам экспертизы педагогический работник   набрал </a:t>
            </a:r>
            <a:r>
              <a:rPr lang="ru-RU" sz="2800" b="1" dirty="0" smtClean="0">
                <a:solidFill>
                  <a:srgbClr val="002060"/>
                </a:solidFill>
              </a:rPr>
              <a:t>17 </a:t>
            </a:r>
            <a:r>
              <a:rPr lang="ru-RU" sz="2800" b="1" dirty="0">
                <a:solidFill>
                  <a:srgbClr val="002060"/>
                </a:solidFill>
              </a:rPr>
              <a:t>- 22 балла, высшей квалификационной категории  </a:t>
            </a:r>
            <a:r>
              <a:rPr lang="ru-RU" sz="2800" b="1" dirty="0" smtClean="0">
                <a:solidFill>
                  <a:srgbClr val="002060"/>
                </a:solidFill>
              </a:rPr>
              <a:t>–  от </a:t>
            </a:r>
            <a:r>
              <a:rPr lang="ru-RU" sz="2800" b="1" dirty="0">
                <a:solidFill>
                  <a:srgbClr val="002060"/>
                </a:solidFill>
              </a:rPr>
              <a:t>23 до 30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13247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528" y="442398"/>
            <a:ext cx="8064589" cy="639427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КАК ЗАВЕРЯТЬ ДОКУМЕНТЫ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Заверительная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надпись «ВЕРНО».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Должность лица, заверившего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документы.</a:t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Подпись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заверившего.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Расшифровка подписи.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Дата заверения.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Печать организации.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r>
              <a:rPr lang="ru-RU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n-lt"/>
              </a:rPr>
            </a:b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85" y="4249467"/>
            <a:ext cx="2520971" cy="244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9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9020" y="2388361"/>
            <a:ext cx="8094372" cy="46498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1. Вклад </a:t>
            </a:r>
            <a:r>
              <a:rPr lang="ru-RU" sz="1600" b="1" dirty="0">
                <a:solidFill>
                  <a:srgbClr val="002060"/>
                </a:solidFill>
              </a:rPr>
              <a:t>аттестуемого в повышение качества проектирования и реализации образовательного </a:t>
            </a:r>
            <a:r>
              <a:rPr lang="ru-RU" sz="1600" b="1" dirty="0" smtClean="0">
                <a:solidFill>
                  <a:srgbClr val="002060"/>
                </a:solidFill>
              </a:rPr>
              <a:t>процесса.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823" y="634035"/>
            <a:ext cx="84871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Тема (направление)  профессиональной деятельности  педагога (или проблема/тема профессионального  проекта):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Цель   </a:t>
            </a:r>
            <a:r>
              <a:rPr lang="ru-RU" dirty="0"/>
              <a:t>профессиональной деятельности (или  профессионального  проекта) в соответствии с выбранной темой (направлением, проблемой): 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Задачи  </a:t>
            </a:r>
            <a:r>
              <a:rPr lang="ru-RU" dirty="0"/>
              <a:t>профессиональной деятельности  (или профессионального  проекта),  обеспечивающие достижение цели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9020" y="-186264"/>
            <a:ext cx="7926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i="1" dirty="0">
                <a:solidFill>
                  <a:srgbClr val="C00000"/>
                </a:solidFill>
              </a:rPr>
              <a:t>Для специалистов в сфере коррекционной </a:t>
            </a:r>
            <a:r>
              <a:rPr lang="ru-RU" b="1" i="1" dirty="0" smtClean="0">
                <a:solidFill>
                  <a:srgbClr val="C00000"/>
                </a:solidFill>
              </a:rPr>
              <a:t>педагогики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Приложение </a:t>
            </a:r>
            <a:r>
              <a:rPr lang="ru-RU" b="1" i="1" dirty="0">
                <a:solidFill>
                  <a:srgbClr val="C00000"/>
                </a:solidFill>
              </a:rPr>
              <a:t>к заявлению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9738" y="2575702"/>
            <a:ext cx="83455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1.1</a:t>
            </a:r>
            <a:r>
              <a:rPr lang="ru-RU" sz="1400" dirty="0" smtClean="0">
                <a:solidFill>
                  <a:srgbClr val="002060"/>
                </a:solidFill>
              </a:rPr>
              <a:t>. Обоснование </a:t>
            </a:r>
            <a:r>
              <a:rPr lang="ru-RU" sz="1400" dirty="0">
                <a:solidFill>
                  <a:srgbClr val="002060"/>
                </a:solidFill>
              </a:rPr>
              <a:t>актуальности темы (направления) профессиональной деятельности (или проблемы профессионального проекта):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Представить </a:t>
            </a:r>
            <a:r>
              <a:rPr lang="ru-RU" sz="1400" dirty="0">
                <a:solidFill>
                  <a:srgbClr val="002060"/>
                </a:solidFill>
              </a:rPr>
              <a:t>обоснование актуальности темы (направления)/ проблемы в соответствии поставленным целям и задачам и с учетом особенностей организации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1.2</a:t>
            </a:r>
            <a:r>
              <a:rPr lang="ru-RU" sz="1400" dirty="0" smtClean="0">
                <a:solidFill>
                  <a:srgbClr val="002060"/>
                </a:solidFill>
              </a:rPr>
              <a:t>.  </a:t>
            </a:r>
            <a:r>
              <a:rPr lang="ru-RU" sz="1400" dirty="0">
                <a:solidFill>
                  <a:srgbClr val="002060"/>
                </a:solidFill>
              </a:rPr>
              <a:t>Участие аттестуемого в разработке программно-методического сопровождения образовательного процесса*: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Представить </a:t>
            </a:r>
            <a:r>
              <a:rPr lang="ru-RU" sz="1400" dirty="0">
                <a:solidFill>
                  <a:srgbClr val="002060"/>
                </a:solidFill>
              </a:rPr>
              <a:t>тексты самостоятельно или в соавторстве разработанных образовательных программ учебных предметов, курсов, другого программно-методического обеспечения и/или отзывы, рецензии на них, включая ссылки на публикации или тексты подтверждающих документов, в том числе электронных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1.3.  </a:t>
            </a:r>
            <a:r>
              <a:rPr lang="ru-RU" sz="1400" dirty="0">
                <a:solidFill>
                  <a:srgbClr val="002060"/>
                </a:solidFill>
              </a:rPr>
              <a:t>Совершенствование методов обучения и продуктивное использование современных образовательных технологий, воспитания и диагностики развития обучающихся, в том числе обучающихся с ограниченными возможностями здоровья в соответствии с темой (направлением) профессиональной деятельности (или проблемой профессионального проекта)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Указать </a:t>
            </a:r>
            <a:r>
              <a:rPr lang="ru-RU" sz="1400" dirty="0">
                <a:solidFill>
                  <a:srgbClr val="002060"/>
                </a:solidFill>
              </a:rPr>
              <a:t>методические разработки, подтверждающие деятельность аттестуемого по совершенствованию методов обучения, воспитания и диагностики развития обучающихся с ОВЗ, включая ссылки на публикации. Представить документы, подтверждающие внедрение разработок в образовательный процесс и их положительную внешнюю оценку (отзывы, рецензии </a:t>
            </a:r>
            <a:r>
              <a:rPr lang="ru-RU" sz="1400" dirty="0" smtClean="0">
                <a:solidFill>
                  <a:srgbClr val="002060"/>
                </a:solidFill>
              </a:rPr>
              <a:t>экспертов).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9020" y="663210"/>
            <a:ext cx="78625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Основанием для аттестации на указанную в заявлении квалификационную категорию считаю следующие результаты работы: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2. Результаты освоения обучающимися  образовательных программ</a:t>
            </a:r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2.1</a:t>
            </a:r>
            <a:r>
              <a:rPr lang="ru-RU" sz="2000" b="1" dirty="0">
                <a:solidFill>
                  <a:srgbClr val="002060"/>
                </a:solidFill>
              </a:rPr>
              <a:t>.	 Результаты освоения адаптированных образовательных программ по итогам мониторингов, проводимых аттестуемым и/или </a:t>
            </a:r>
            <a:r>
              <a:rPr lang="ru-RU" sz="2000" b="1" dirty="0" smtClean="0">
                <a:solidFill>
                  <a:srgbClr val="002060"/>
                </a:solidFill>
              </a:rPr>
              <a:t>организацией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Результаты мониторингов; выписки </a:t>
            </a:r>
            <a:r>
              <a:rPr lang="ru-RU" sz="2000" b="1" dirty="0">
                <a:solidFill>
                  <a:srgbClr val="002060"/>
                </a:solidFill>
              </a:rPr>
              <a:t>из протоколов (или их копии) промежуточной и итоговой аттестации обучающихся, положительная динамика освоения обучающимися образовательных </a:t>
            </a:r>
            <a:r>
              <a:rPr lang="ru-RU" sz="2000" b="1" dirty="0" smtClean="0">
                <a:solidFill>
                  <a:srgbClr val="002060"/>
                </a:solidFill>
              </a:rPr>
              <a:t>программ.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Показатели </a:t>
            </a:r>
            <a:r>
              <a:rPr lang="ru-RU" sz="2000" b="1" dirty="0">
                <a:solidFill>
                  <a:srgbClr val="002060"/>
                </a:solidFill>
              </a:rPr>
              <a:t>и критерии мониторинга (диагностики), соответствующие заявленным теме (направлению), цели и задачам профессиональной </a:t>
            </a:r>
            <a:r>
              <a:rPr lang="ru-RU" sz="2000" b="1" dirty="0" smtClean="0">
                <a:solidFill>
                  <a:srgbClr val="002060"/>
                </a:solidFill>
              </a:rPr>
              <a:t>деятельности.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8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518" y="308643"/>
            <a:ext cx="815232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3 – представлена положительная динамика освоения обучающимися с ОВЗ  адаптированных образовательных программ и достижения предметных, </a:t>
            </a:r>
            <a:r>
              <a:rPr lang="ru-RU" sz="16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1600" b="1" dirty="0">
                <a:solidFill>
                  <a:srgbClr val="002060"/>
                </a:solidFill>
              </a:rPr>
              <a:t> и личностных результатов по итогам мониторингов за период 7 лет (и более), описаны и/или указаны методики диагностирования предметных, </a:t>
            </a:r>
            <a:r>
              <a:rPr lang="ru-RU" sz="16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1600" b="1" dirty="0">
                <a:solidFill>
                  <a:srgbClr val="002060"/>
                </a:solidFill>
              </a:rPr>
              <a:t> и личностных результатов; показатели и критерии мониторинга (диагностики) соответствуют заявленным теме (направлению), цели и задачам профессиональной деятельности;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2 – представлены стабильные положительные результаты или положительная динамика освоения  с ОВЗ  адаптированных образовательных программ и достижения предметных, </a:t>
            </a:r>
            <a:r>
              <a:rPr lang="ru-RU" sz="16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1600" b="1" dirty="0">
                <a:solidFill>
                  <a:srgbClr val="002060"/>
                </a:solidFill>
              </a:rPr>
              <a:t> и личностных результатов по итогам мониторингов за 5 лет, описаны и/или указаны методики диагностирования предметных, </a:t>
            </a:r>
            <a:r>
              <a:rPr lang="ru-RU" sz="16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1600" b="1" dirty="0">
                <a:solidFill>
                  <a:srgbClr val="002060"/>
                </a:solidFill>
              </a:rPr>
              <a:t> и личностных результатов; показатели и критерии мониторинга (диагностики) в основном соответствуют заявленным теме (направлению), цели и задачам профессиональной деятельности;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1 – представлены стабильные положительные результаты развития обучающихся с ОВЗ по итогам мониторингов или положительная динамика освоения обучающимися образовательных программ и достижения предметных, </a:t>
            </a:r>
            <a:r>
              <a:rPr lang="ru-RU" sz="16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1600" b="1" dirty="0">
                <a:solidFill>
                  <a:srgbClr val="002060"/>
                </a:solidFill>
              </a:rPr>
              <a:t> и личностных результатов по итогам мониторингов за 3 года, описаны или указаны методики диагностирования предметных, </a:t>
            </a:r>
            <a:r>
              <a:rPr lang="ru-RU" sz="16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1600" b="1" dirty="0">
                <a:solidFill>
                  <a:srgbClr val="002060"/>
                </a:solidFill>
              </a:rPr>
              <a:t> и личностных результатов; показатели и критерии мониторинга (диагностики) частично соответствуют заявленным теме, цели и задачам профессиональной деятельности;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0 – отсутствуют результаты достижения учащимися предметных, </a:t>
            </a:r>
            <a:r>
              <a:rPr lang="ru-RU" sz="16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1600" b="1" dirty="0">
                <a:solidFill>
                  <a:srgbClr val="002060"/>
                </a:solidFill>
              </a:rPr>
              <a:t> и личностных результатов и/или не описаны показатели и критерии мониторинга (диагностики), и/или показатели и критерии мониторинга не соответствуют поставленным целям и задачам по теме (направлению) профессиональной </a:t>
            </a:r>
            <a:r>
              <a:rPr lang="ru-RU" sz="1600" b="1" dirty="0" smtClean="0">
                <a:solidFill>
                  <a:srgbClr val="002060"/>
                </a:solidFill>
              </a:rPr>
              <a:t>деятельности.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3944" y="460738"/>
            <a:ext cx="802353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2.2.	Достижение обучающимися с ОВЗ стабильных положительных результатов освоения адаптированных образовательных программ по итогам мониторинга системы образования, проводимого в порядке, установленном Правительством Российской </a:t>
            </a:r>
            <a:r>
              <a:rPr lang="ru-RU" sz="2000" b="1" dirty="0" smtClean="0">
                <a:solidFill>
                  <a:srgbClr val="002060"/>
                </a:solidFill>
              </a:rPr>
              <a:t>Федерации.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Мониторинги</a:t>
            </a:r>
            <a:r>
              <a:rPr lang="ru-RU" sz="2000" b="1" dirty="0">
                <a:solidFill>
                  <a:srgbClr val="002060"/>
                </a:solidFill>
              </a:rPr>
              <a:t>, динамики, графики о достижениях обучающихся стабильных положительных результатов освоения образовательных программ по итогам внешней </a:t>
            </a:r>
            <a:r>
              <a:rPr lang="ru-RU" sz="2000" b="1" dirty="0" smtClean="0">
                <a:solidFill>
                  <a:srgbClr val="002060"/>
                </a:solidFill>
              </a:rPr>
              <a:t>экспертизы. Данные </a:t>
            </a:r>
            <a:r>
              <a:rPr lang="ru-RU" sz="2000" b="1" dirty="0">
                <a:solidFill>
                  <a:srgbClr val="002060"/>
                </a:solidFill>
              </a:rPr>
              <a:t>о поступлении обучающихся в организации профессионального и высшего </a:t>
            </a:r>
            <a:r>
              <a:rPr lang="ru-RU" sz="2000" b="1" dirty="0" smtClean="0">
                <a:solidFill>
                  <a:srgbClr val="002060"/>
                </a:solidFill>
              </a:rPr>
              <a:t>образования.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3 – достижение обучающимися с ОВЗ стабильных положительных результатов освоения  адаптированных образовательных программ по итогам внешней экспертизы за 7 лет не ниже средних показателей по РФ и/или региону;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2 – достижение обучающимися  с ОВЗ  стабильных положительных результатов освоения  адаптированных образовательных программ образовательных программ по итогам внешней экспертизы за 5 лет не ниже средних показателей по региону и/или муниципалитету;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1 – достижение обучающимися  с ОВЗ стабильных положительных результатов освоения   адаптированных образовательных программ по итогам внешней экспертизы за 3 года не ниже средних показателей по муниципалитету и/или организации;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0 – отсутствуют результаты внешней экспертизы и/или они ниже средних показателей по муниципалитету и/или образовательной организации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274" y="359553"/>
            <a:ext cx="819096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</a:rPr>
              <a:t>2.3.	 Участие обучающихся с ОВЗ в научной (интеллектуальной), творческой, физкультурно-спортивной и других видах деятельности, достижения обучающихся в олимпиадах, конкурсах, фестивалях, </a:t>
            </a:r>
            <a:r>
              <a:rPr lang="ru-RU" b="1" i="1" dirty="0" smtClean="0">
                <a:solidFill>
                  <a:srgbClr val="002060"/>
                </a:solidFill>
              </a:rPr>
              <a:t>соревнованиях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Копии </a:t>
            </a:r>
            <a:r>
              <a:rPr lang="ru-RU" b="1" dirty="0">
                <a:solidFill>
                  <a:srgbClr val="002060"/>
                </a:solidFill>
              </a:rPr>
              <a:t>сертификатов участия, дипломы и грамоты обучающихся по результатам олимпиад, конкурсов, соревнований, конференций с указанием уровня, учредителя и даты проведения мероприятия, имеющих отношение к профессиональной деятельности </a:t>
            </a:r>
            <a:r>
              <a:rPr lang="ru-RU" b="1" dirty="0" smtClean="0">
                <a:solidFill>
                  <a:srgbClr val="002060"/>
                </a:solidFill>
              </a:rPr>
              <a:t>аттестуемого.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3 – ежегодное участие не менее 50% обучающихся с ОВЗ   в научных (интеллектуальных), творческих, спортивных олимпиадах, конкурсах, фестивалях, соревнованиях по направлению профессиональной деятельности аттестуемого и наличие обучающихся-победителей и/или призеров не ниже регионального уровня; представлены подтверждающие документы (копии дипломов, сертификатов) не менее чем за 7 лет;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2 – ежегодное участие не менее 30% обучающихся с ОВЗ  в научных (интеллектуальных), творческих, спортивных олимпиадах, конкурсах, фестивалях, соревнованиях по направлению профессиональной деятельности аттестуемого и наличие обучающихся-победителей и/или призеров не ниже муниципального уровня; представлены подтверждающие документы (копии дипломов, сертификатов) не менее чем за 5 лет;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1 – наличие обучающихся с ОВЗ   , участвующих в научных (интеллектуальных), творческих, спортивных конкурсах, фестивалях, соревнованиях по направлению профессиональной деятельности аттестуемого на муниципальном (и выше) уровне; представлены подтверждающие документы (копии дипломов, сертификатов) не менее чем за 3 года;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0 – отсутствуют обучающиеся-участники, обучающиеся-победители и/или призеры  в научных (интеллектуальных), творческих, спортивных конкурсах, фестивалях, соревнованиях по направлению профессиональной деятельности </a:t>
            </a:r>
            <a:r>
              <a:rPr lang="ru-RU" sz="1400" b="1" dirty="0" smtClean="0">
                <a:solidFill>
                  <a:srgbClr val="002060"/>
                </a:solidFill>
              </a:rPr>
              <a:t>аттестуемого.</a:t>
            </a:r>
            <a:endParaRPr lang="ru-RU" sz="1400" b="1" dirty="0">
              <a:solidFill>
                <a:srgbClr val="002060"/>
              </a:solidFill>
            </a:endParaRP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endParaRPr lang="ru-RU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051" y="1010940"/>
            <a:ext cx="7862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3.	Непрерывный профессиональный рост 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</a:rPr>
              <a:t>3.1.	Активное самообразование и темп повышения </a:t>
            </a:r>
            <a:r>
              <a:rPr lang="ru-RU" sz="2800" b="1" dirty="0" smtClean="0">
                <a:solidFill>
                  <a:srgbClr val="C00000"/>
                </a:solidFill>
              </a:rPr>
              <a:t>квалификации.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Копии </a:t>
            </a:r>
            <a:r>
              <a:rPr lang="ru-RU" sz="2800" b="1" dirty="0">
                <a:solidFill>
                  <a:srgbClr val="002060"/>
                </a:solidFill>
              </a:rPr>
              <a:t>удостоверений об освоении дополнительных профессиональных программ (повышения квалификации и переподготовки, стажировок), соответствующих должности аттестуемого; сертификаты участия в </a:t>
            </a:r>
            <a:r>
              <a:rPr lang="ru-RU" sz="2800" b="1" dirty="0" smtClean="0">
                <a:solidFill>
                  <a:srgbClr val="002060"/>
                </a:solidFill>
              </a:rPr>
              <a:t>семинарах.</a:t>
            </a: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95" y="5036220"/>
            <a:ext cx="1497236" cy="140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7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6670" y="740397"/>
            <a:ext cx="79720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3 – представлены документы, подтверждающие активное самообразование и повышение квалификации (не менее одного раза каждые 3 года, суммарным объемом не менее 108 часов, в </a:t>
            </a:r>
            <a:r>
              <a:rPr lang="ru-RU" sz="1600" b="1" dirty="0" err="1">
                <a:solidFill>
                  <a:srgbClr val="002060"/>
                </a:solidFill>
              </a:rPr>
              <a:t>т.ч</a:t>
            </a:r>
            <a:r>
              <a:rPr lang="ru-RU" sz="1600" b="1" dirty="0">
                <a:solidFill>
                  <a:srgbClr val="002060"/>
                </a:solidFill>
              </a:rPr>
              <a:t>. по дополнительным профессиональным программам повышения квалификации, входящим в Федеральный реестр дополнительных профессиональных программ) по теме (направлению) профессиональной деятельности (или проблемы профессионального проекта) и/или переподготовку в соответствии с должностью аттестуемого;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2 – представлены документы, подтверждающие самообразование и повышение квалификации (не менее одного раза каждые 3 года, суммарным объемом не менее 72 часов) по теме (направлению) профессиональной деятельности (или проблемы профессионального проекта) и/или переподготовку в соответствии с должностью аттестуемого в федеральных, государственных, муниципальных, социально значимых общественных организациях;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1 – представлены документы, подтверждающие самообразование и повышение квалификации (не менее одного раза каждые 3 года, суммарным объемом не менее 36 часов) по теме (направлению) профессиональной деятельности и/или переподготовку в соответствии с должностью аттестуемого в федеральных, государственных, муниципальных, социально значимых общественных организациях;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0 – отсутствуют данные о самообразовании и повышении квалификации, или представленные данные не соответствуют теме (направлению) профессиональной деятельности, которую заявляет аттестуемый в разделе 1.1.</a:t>
            </a:r>
          </a:p>
        </p:txBody>
      </p:sp>
    </p:spTree>
    <p:extLst>
      <p:ext uri="{BB962C8B-B14F-4D97-AF65-F5344CB8AC3E}">
        <p14:creationId xmlns:p14="http://schemas.microsoft.com/office/powerpoint/2010/main" val="18571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548" y="397896"/>
            <a:ext cx="8603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3.2.	Транслирование в педагогических коллективах практических результатов, опыта инновационной профессиональной деятельности аттестуемого, активное участие в работе методических объединений, других педагогических </a:t>
            </a:r>
            <a:r>
              <a:rPr lang="ru-RU" b="1" dirty="0" smtClean="0">
                <a:solidFill>
                  <a:srgbClr val="C00000"/>
                </a:solidFill>
              </a:rPr>
              <a:t>сообществ.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Список </a:t>
            </a:r>
            <a:r>
              <a:rPr lang="ru-RU" b="1" dirty="0">
                <a:solidFill>
                  <a:srgbClr val="002060"/>
                </a:solidFill>
              </a:rPr>
              <a:t>публикаций; тематика открытых занятий, мастер-классов и проч.; программы конференций, семинаров, форумов, съездов, подтверждающих выступления аттестуемого, в том числе инновационной и/или экспериментальной деятельности. Выписки из протоколов заседаний педагогических советов, методических объединений и др.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761" y="2748169"/>
            <a:ext cx="83068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3 – за период 5 лет представлены публикации (не менее четырёх) в официальных рецензируемых изданиях и/или выступления (не менее четырёх), описывающие опыт и результаты инновационной деятельности, активного участия в работе методических объединений на мероприятиях регионального (и выше) уровня, имеются подтверждающие документы;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2 – в течение 4 лет представлены публикации (не менее трёх) в официальных рецензируемых изданиях и/или выступления (не менее трех) на мероприятиях не ниже регионального уровня (в </a:t>
            </a:r>
            <a:r>
              <a:rPr lang="ru-RU" sz="1600" b="1" dirty="0" err="1">
                <a:solidFill>
                  <a:srgbClr val="002060"/>
                </a:solidFill>
              </a:rPr>
              <a:t>т.ч</a:t>
            </a:r>
            <a:r>
              <a:rPr lang="ru-RU" sz="1600" b="1" dirty="0">
                <a:solidFill>
                  <a:srgbClr val="002060"/>
                </a:solidFill>
              </a:rPr>
              <a:t>. в рамках деятельности методических объединений), имеются подтверждающие документы;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1 – в течение трёх лет представлены публикации (не менее двух) в рецензируемых изданиях и/или выступления (не менее двух) на мероприятиях не ниже муниципального уровня (в </a:t>
            </a:r>
            <a:r>
              <a:rPr lang="ru-RU" sz="1600" b="1" dirty="0" err="1">
                <a:solidFill>
                  <a:srgbClr val="002060"/>
                </a:solidFill>
              </a:rPr>
              <a:t>т.ч</a:t>
            </a:r>
            <a:r>
              <a:rPr lang="ru-RU" sz="1600" b="1" dirty="0">
                <a:solidFill>
                  <a:srgbClr val="002060"/>
                </a:solidFill>
              </a:rPr>
              <a:t>. в рамках деятельности методических объединений), имеются подтверждающие документы;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0 – отсутствуют документы, подтверждающие трансляцию опыта практических результатов педагогической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033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4616906"/>
              </p:ext>
            </p:extLst>
          </p:nvPr>
        </p:nvGraphicFramePr>
        <p:xfrm>
          <a:off x="595223" y="984843"/>
          <a:ext cx="7919049" cy="395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63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Виды квалификационных категорий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2851028" y="1963960"/>
            <a:ext cx="785005" cy="3174522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6977328" y="1969707"/>
            <a:ext cx="785005" cy="1903562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09620" y="4144990"/>
            <a:ext cx="3467819" cy="560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обязанности по должности учитель-логопед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6500" y="3417518"/>
            <a:ext cx="2924355" cy="1191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+mj-lt"/>
            </a:endParaRPr>
          </a:p>
          <a:p>
            <a:pPr algn="ctr"/>
            <a:r>
              <a:rPr lang="ru-RU" b="1" dirty="0" smtClean="0"/>
              <a:t>Дополнительные обязанности связанные с методической работой или наставничеством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49" y="5355892"/>
            <a:ext cx="1466852" cy="142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2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1064" y="571659"/>
            <a:ext cx="7946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3.3.	Участие в профессиональных </a:t>
            </a:r>
            <a:r>
              <a:rPr lang="ru-RU" b="1" dirty="0" smtClean="0">
                <a:solidFill>
                  <a:srgbClr val="C00000"/>
                </a:solidFill>
              </a:rPr>
              <a:t>конкурсах.</a:t>
            </a: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Дипломы</a:t>
            </a:r>
            <a:r>
              <a:rPr lang="ru-RU" b="1" dirty="0">
                <a:solidFill>
                  <a:srgbClr val="002060"/>
                </a:solidFill>
              </a:rPr>
              <a:t>, грамоты, сертификаты участия в профессиональных конкурсах с указанием их </a:t>
            </a:r>
            <a:r>
              <a:rPr lang="ru-RU" b="1" dirty="0" smtClean="0">
                <a:solidFill>
                  <a:srgbClr val="002060"/>
                </a:solidFill>
              </a:rPr>
              <a:t>статуса.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064" y="1987237"/>
            <a:ext cx="79462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3 – неоднократное участие в профессиональных конкурсах </a:t>
            </a:r>
            <a:r>
              <a:rPr lang="ru-RU" sz="1600" b="1" dirty="0" err="1">
                <a:solidFill>
                  <a:srgbClr val="002060"/>
                </a:solidFill>
              </a:rPr>
              <a:t>Минпросвещения</a:t>
            </a:r>
            <a:r>
              <a:rPr lang="ru-RU" sz="1600" b="1" dirty="0">
                <a:solidFill>
                  <a:srgbClr val="002060"/>
                </a:solidFill>
              </a:rPr>
              <a:t> России, конкурсах, реализуемых Академией </a:t>
            </a:r>
            <a:r>
              <a:rPr lang="ru-RU" sz="1600" b="1" dirty="0" err="1">
                <a:solidFill>
                  <a:srgbClr val="002060"/>
                </a:solidFill>
              </a:rPr>
              <a:t>Минпросвещения</a:t>
            </a:r>
            <a:r>
              <a:rPr lang="ru-RU" sz="1600" b="1" dirty="0">
                <a:solidFill>
                  <a:srgbClr val="002060"/>
                </a:solidFill>
              </a:rPr>
              <a:t> России, конкурсах, реализуемых при поддержке </a:t>
            </a:r>
            <a:r>
              <a:rPr lang="ru-RU" sz="1600" b="1" dirty="0" err="1">
                <a:solidFill>
                  <a:srgbClr val="002060"/>
                </a:solidFill>
              </a:rPr>
              <a:t>Минпросвещения</a:t>
            </a:r>
            <a:r>
              <a:rPr lang="ru-RU" sz="1600" b="1" dirty="0">
                <a:solidFill>
                  <a:srgbClr val="002060"/>
                </a:solidFill>
              </a:rPr>
              <a:t> России, наличие подтверждающих документов (дипломы, сертификаты участия в профессиональных конкурсах)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2 – участие в профессиональных конкурсах не ниже регионального уровня, организованных государственными (муниципальными) учреждениями системы образования, наличие подтверждающих документов (дипломы, грамоты, сертификаты);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1 – участие в профессиональных конкурсах муниципального уровня, организованных государственными (муниципальными) учреждениями системы образования, наличие подтверждающих документов (сертификаты участия в профессиональных конкурсах с указанием их статуса);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0 – отсутствует опыт участия в профессиональных </a:t>
            </a:r>
            <a:r>
              <a:rPr lang="ru-RU" sz="1600" b="1" dirty="0" smtClean="0">
                <a:solidFill>
                  <a:srgbClr val="002060"/>
                </a:solidFill>
              </a:rPr>
              <a:t>конкурсах.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1064" y="571659"/>
            <a:ext cx="7946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3.4.	Общественное признание профессионализма аттестуемого участниками образовательных </a:t>
            </a:r>
            <a:r>
              <a:rPr lang="ru-RU" b="1" dirty="0" smtClean="0">
                <a:solidFill>
                  <a:srgbClr val="C00000"/>
                </a:solidFill>
              </a:rPr>
              <a:t>отношений.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Дипломы, грамоты, сертификаты участия в профессиональных конкурсах с указанием их статуса.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064" y="2141785"/>
            <a:ext cx="7946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prstClr val="black"/>
                </a:solidFill>
              </a:rPr>
              <a:t>3 –</a:t>
            </a:r>
            <a:r>
              <a:rPr lang="ru-RU" sz="1400" b="1" dirty="0">
                <a:solidFill>
                  <a:srgbClr val="002060"/>
                </a:solidFill>
              </a:rPr>
              <a:t> не менее семи лет аттестуемый участвует в работе экспертных комиссий, жюри конкурсов (по направлению профессиональной деятельности) регионального (и выше) уровня, а также имеет грамоты, благодарности регионального (и выше) уровня от государственных органов и социально значимых общественных организаций, представлены подтверждающие документы;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2 – не менее пяти лет аттестуемый участвует в работе экспертных комиссий, жюри конкурсов (по направлению профессиональной деятельности) муниципального уровня, а также имеет грамоты, благодарности муниципального (и выше) уровня от муниципальных и социально значимых общественных организаций, представлены подтверждающие документы;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1 – не менее трёх лет аттестуемый участвует в работе экспертных комиссий, жюри конкурсов (по направлению профессиональной деятельности) муниципального уровня, а также имеет грамоты, благодарности муниципального (и выше) уровня, представлены подтверждающие документы;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0 – отсутствуют данные об общественном признании профессионализма аттестуемого; аттестуемый работает в жюри, экспертных комиссиях (по направлению профессиональной деятельности) менее трёх лет; работа эксперта в жюри, экспертных комиссиях не связана с его основной профессиональной </a:t>
            </a:r>
            <a:r>
              <a:rPr lang="ru-RU" sz="1400" b="1" dirty="0" smtClean="0">
                <a:solidFill>
                  <a:srgbClr val="002060"/>
                </a:solidFill>
              </a:rPr>
              <a:t>деятельностью.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507" y="4937365"/>
            <a:ext cx="7815532" cy="10310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СПАСИБО ЗА ВНИМАНИЕ!</a:t>
            </a:r>
          </a:p>
          <a:p>
            <a:pPr>
              <a:lnSpc>
                <a:spcPct val="100000"/>
              </a:lnSpc>
            </a:pPr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20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38755" y="4753395"/>
            <a:ext cx="4681268" cy="997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Семинар\Спасибо за вним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4" y="215661"/>
            <a:ext cx="4009339" cy="37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6524" y="4040716"/>
            <a:ext cx="71634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Верь в себя и все получится!</a:t>
            </a:r>
          </a:p>
        </p:txBody>
      </p:sp>
    </p:spTree>
    <p:extLst>
      <p:ext uri="{BB962C8B-B14F-4D97-AF65-F5344CB8AC3E}">
        <p14:creationId xmlns:p14="http://schemas.microsoft.com/office/powerpoint/2010/main" val="20751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98909"/>
              </p:ext>
            </p:extLst>
          </p:nvPr>
        </p:nvGraphicFramePr>
        <p:xfrm>
          <a:off x="604215" y="527818"/>
          <a:ext cx="8166298" cy="567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76" y="5322498"/>
            <a:ext cx="1501225" cy="145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9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258792" y="342103"/>
            <a:ext cx="7908778" cy="943233"/>
            <a:chOff x="1248" y="1440"/>
            <a:chExt cx="3730" cy="350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gray">
            <a:xfrm>
              <a:off x="1749" y="1483"/>
              <a:ext cx="322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C00000"/>
                  </a:solidFill>
                </a:rPr>
                <a:t>Нормативно-правовая база – новый порядок аттестации педагогических работников.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3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1.</a:t>
              </a:r>
              <a:endParaRPr lang="en-US" sz="32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0567" y="1848583"/>
            <a:ext cx="80829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Приказ </a:t>
            </a:r>
            <a:r>
              <a:rPr lang="ru-RU" sz="2000" b="1" dirty="0">
                <a:solidFill>
                  <a:srgbClr val="002060"/>
                </a:solidFill>
              </a:rPr>
              <a:t>Минпросвещения России от 24.03.2023 N 196 «Об утверждении Порядка проведения аттестации педагогических работников организаций, осуществляющих образовательную деятельность» (Зарегистрировано в Минюсте России 02.06.2023 N 73696). Вступил в силу с 01 сентября 2023 года и действует до 31 августа 2029 года (6 лет).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Кого </a:t>
            </a:r>
            <a:r>
              <a:rPr lang="ru-RU" sz="2000" b="1" dirty="0" smtClean="0">
                <a:solidFill>
                  <a:srgbClr val="002060"/>
                </a:solidFill>
              </a:rPr>
              <a:t>касается (кто может проходить аттестацию): </a:t>
            </a:r>
            <a:r>
              <a:rPr lang="ru-RU" sz="2000" b="1" dirty="0">
                <a:solidFill>
                  <a:srgbClr val="002060"/>
                </a:solidFill>
              </a:rPr>
              <a:t>педагогических работников, занимающих должности перечисленных в подразделе 2 </a:t>
            </a:r>
            <a:r>
              <a:rPr lang="en-US" sz="2000" b="1" dirty="0">
                <a:solidFill>
                  <a:srgbClr val="002060"/>
                </a:solidFill>
              </a:rPr>
              <a:t>I </a:t>
            </a:r>
            <a:r>
              <a:rPr lang="ru-RU" sz="2000" b="1" dirty="0">
                <a:solidFill>
                  <a:srgbClr val="002060"/>
                </a:solidFill>
              </a:rPr>
              <a:t>номенклатуры должностей. Постановление Правительства Российской Федерации от 21.02.2022 № 225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73" y="5684433"/>
            <a:ext cx="1152609" cy="111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60352" y="1160069"/>
            <a:ext cx="7083380" cy="6825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Федеральный уровень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487" y="186449"/>
            <a:ext cx="81136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Постановление Правительства Российской Федерации от 21.02.2022 № 225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</a:t>
            </a:r>
            <a:r>
              <a:rPr lang="ru-RU" sz="1200" b="1" dirty="0" smtClean="0"/>
              <a:t>» (</a:t>
            </a:r>
            <a:r>
              <a:rPr lang="ru-RU" sz="1200" b="1" i="1" dirty="0" smtClean="0"/>
              <a:t>извлечение).</a:t>
            </a:r>
            <a:endParaRPr lang="ru-RU" sz="1200" b="1" i="1" dirty="0"/>
          </a:p>
          <a:p>
            <a:r>
              <a:rPr lang="ru-RU" sz="1200" b="1" dirty="0"/>
              <a:t>I. Должности педагогических работников организаций, осуществляющих образовательную деятельность</a:t>
            </a:r>
          </a:p>
          <a:p>
            <a:r>
              <a:rPr lang="ru-RU" sz="1200" b="1" dirty="0" smtClean="0"/>
              <a:t>2</a:t>
            </a:r>
            <a:r>
              <a:rPr lang="ru-RU" sz="1200" b="1" dirty="0"/>
              <a:t>. Должности иных педагогических работников</a:t>
            </a:r>
          </a:p>
          <a:p>
            <a:r>
              <a:rPr lang="ru-RU" sz="1200" dirty="0" smtClean="0"/>
              <a:t>Воспитатель</a:t>
            </a:r>
            <a:endParaRPr lang="ru-RU" sz="1200" dirty="0"/>
          </a:p>
          <a:p>
            <a:r>
              <a:rPr lang="ru-RU" sz="1200" dirty="0"/>
              <a:t>Инструктор-методист</a:t>
            </a:r>
          </a:p>
          <a:p>
            <a:r>
              <a:rPr lang="ru-RU" sz="1200" dirty="0"/>
              <a:t>Инструктор по труду</a:t>
            </a:r>
          </a:p>
          <a:p>
            <a:r>
              <a:rPr lang="ru-RU" sz="1200" dirty="0"/>
              <a:t>Инструктор по физической культуре</a:t>
            </a:r>
          </a:p>
          <a:p>
            <a:r>
              <a:rPr lang="ru-RU" sz="1200" dirty="0"/>
              <a:t>Концертмейстер</a:t>
            </a:r>
          </a:p>
          <a:p>
            <a:r>
              <a:rPr lang="ru-RU" sz="1200" b="1" i="1" u="sng" dirty="0">
                <a:solidFill>
                  <a:srgbClr val="C00000"/>
                </a:solidFill>
              </a:rPr>
              <a:t>Логопед</a:t>
            </a:r>
          </a:p>
          <a:p>
            <a:r>
              <a:rPr lang="ru-RU" sz="1200" dirty="0"/>
              <a:t>Мастер производственного обучения</a:t>
            </a:r>
          </a:p>
          <a:p>
            <a:r>
              <a:rPr lang="ru-RU" sz="1200" dirty="0"/>
              <a:t>Методист</a:t>
            </a:r>
          </a:p>
          <a:p>
            <a:r>
              <a:rPr lang="ru-RU" sz="1200" dirty="0"/>
              <a:t>Музыкальный руководитель</a:t>
            </a:r>
          </a:p>
          <a:p>
            <a:r>
              <a:rPr lang="ru-RU" sz="1200" dirty="0"/>
              <a:t>Педагог дополнительного образования</a:t>
            </a:r>
          </a:p>
          <a:p>
            <a:r>
              <a:rPr lang="ru-RU" sz="1200" dirty="0"/>
              <a:t>Педагог-библиотекарь</a:t>
            </a:r>
          </a:p>
          <a:p>
            <a:r>
              <a:rPr lang="ru-RU" sz="1200" dirty="0"/>
              <a:t>Педагог-организатор</a:t>
            </a:r>
          </a:p>
          <a:p>
            <a:r>
              <a:rPr lang="ru-RU" sz="1200" dirty="0"/>
              <a:t>Педагог-психолог</a:t>
            </a:r>
          </a:p>
          <a:p>
            <a:r>
              <a:rPr lang="ru-RU" sz="1200" dirty="0"/>
              <a:t>Преподаватель</a:t>
            </a:r>
          </a:p>
          <a:p>
            <a:r>
              <a:rPr lang="ru-RU" sz="1200" dirty="0"/>
              <a:t>Преподаватель-организатор основ безопасности жизнедеятельности</a:t>
            </a:r>
          </a:p>
          <a:p>
            <a:r>
              <a:rPr lang="ru-RU" sz="1200" dirty="0"/>
              <a:t>Руководитель физического воспитания</a:t>
            </a:r>
          </a:p>
          <a:p>
            <a:r>
              <a:rPr lang="ru-RU" sz="1200" dirty="0"/>
              <a:t>Советник директора по воспитанию и взаимодействию с детскими общественными объединениями</a:t>
            </a:r>
          </a:p>
          <a:p>
            <a:r>
              <a:rPr lang="ru-RU" sz="1200" dirty="0"/>
              <a:t>Социальный педагог</a:t>
            </a:r>
          </a:p>
          <a:p>
            <a:r>
              <a:rPr lang="ru-RU" sz="1200" dirty="0"/>
              <a:t>Старший вожатый</a:t>
            </a:r>
          </a:p>
          <a:p>
            <a:r>
              <a:rPr lang="ru-RU" sz="1200" dirty="0"/>
              <a:t>Старший воспитатель</a:t>
            </a:r>
          </a:p>
          <a:p>
            <a:r>
              <a:rPr lang="ru-RU" sz="1200" dirty="0"/>
              <a:t>Старший инструктор-методист</a:t>
            </a:r>
          </a:p>
          <a:p>
            <a:r>
              <a:rPr lang="ru-RU" sz="1200" dirty="0"/>
              <a:t>Старший методист</a:t>
            </a:r>
          </a:p>
          <a:p>
            <a:r>
              <a:rPr lang="ru-RU" sz="1200" dirty="0"/>
              <a:t>Старший педагог дополнительного образования</a:t>
            </a:r>
          </a:p>
          <a:p>
            <a:r>
              <a:rPr lang="ru-RU" sz="1200" dirty="0"/>
              <a:t>Старший тренер-преподаватель</a:t>
            </a:r>
          </a:p>
          <a:p>
            <a:r>
              <a:rPr lang="ru-RU" sz="1200" dirty="0"/>
              <a:t>Тренер-преподаватель</a:t>
            </a:r>
          </a:p>
          <a:p>
            <a:r>
              <a:rPr lang="ru-RU" sz="1200" dirty="0" err="1"/>
              <a:t>Тьютор</a:t>
            </a:r>
            <a:endParaRPr lang="ru-RU" sz="1200" dirty="0"/>
          </a:p>
          <a:p>
            <a:r>
              <a:rPr lang="ru-RU" sz="1200" dirty="0"/>
              <a:t>Учитель</a:t>
            </a:r>
          </a:p>
          <a:p>
            <a:r>
              <a:rPr lang="ru-RU" sz="1200" dirty="0"/>
              <a:t>Учитель-дефектолог</a:t>
            </a:r>
          </a:p>
          <a:p>
            <a:r>
              <a:rPr lang="ru-RU" sz="1200" b="1" i="1" u="sng" dirty="0">
                <a:solidFill>
                  <a:srgbClr val="C00000"/>
                </a:solidFill>
                <a:latin typeface="+mj-lt"/>
              </a:rPr>
              <a:t>Учитель-логопед</a:t>
            </a:r>
          </a:p>
          <a:p>
            <a:r>
              <a:rPr lang="ru-RU" sz="1200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20" y="4834641"/>
            <a:ext cx="1969854" cy="190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4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289" y="76543"/>
            <a:ext cx="7083380" cy="6825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Региональный уровень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761" y="821758"/>
            <a:ext cx="8036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Приказ Министерства образования Новосибирской области от 04.10.2023 № </a:t>
            </a:r>
            <a:r>
              <a:rPr lang="ru-RU" sz="2000" b="1" dirty="0" smtClean="0">
                <a:solidFill>
                  <a:srgbClr val="002060"/>
                </a:solidFill>
              </a:rPr>
              <a:t>2180 «Об </a:t>
            </a:r>
            <a:r>
              <a:rPr lang="ru-RU" sz="2000" b="1" dirty="0">
                <a:solidFill>
                  <a:srgbClr val="002060"/>
                </a:solidFill>
              </a:rPr>
              <a:t>утверждении регламента работы аттестационной комиссии министерства образования Новосибирской области по аттестации в целях установления квалификационных категорий педагогических работников организаций, осуществляющих образовательную деятельность и находящихся в ведении Новосибирской области, педагогических работников муниципальных и частных организаций, осуществляющих образовательную деятельность, расположенных на территории Новосибирской </a:t>
            </a:r>
            <a:r>
              <a:rPr lang="ru-RU" sz="2000" b="1" dirty="0" smtClean="0">
                <a:solidFill>
                  <a:srgbClr val="002060"/>
                </a:solidFill>
              </a:rPr>
              <a:t>области» (</a:t>
            </a:r>
            <a:r>
              <a:rPr lang="ru-RU" sz="2000" b="1" dirty="0">
                <a:solidFill>
                  <a:srgbClr val="002060"/>
                </a:solidFill>
              </a:rPr>
              <a:t>Зарегистрирован 04.10.2023 № 2180</a:t>
            </a:r>
            <a:r>
              <a:rPr lang="ru-RU" sz="2000" b="1" dirty="0" smtClean="0">
                <a:solidFill>
                  <a:srgbClr val="002060"/>
                </a:solidFill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Областное отраслевое соглашение по учреждениям Новосибирской области, находящимся в ведении министерства образования Новосибирской области на 2023-2025 </a:t>
            </a:r>
            <a:r>
              <a:rPr lang="ru-RU" sz="2000" b="1" dirty="0" smtClean="0">
                <a:solidFill>
                  <a:srgbClr val="002060"/>
                </a:solidFill>
              </a:rPr>
              <a:t>годы.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Процедура   и процессуальные подходы к аттестации </a:t>
            </a:r>
            <a:r>
              <a:rPr lang="ru-RU" sz="2000" b="1" smtClean="0">
                <a:solidFill>
                  <a:srgbClr val="C00000"/>
                </a:solidFill>
              </a:rPr>
              <a:t>не </a:t>
            </a:r>
            <a:r>
              <a:rPr lang="ru-RU" sz="2000" b="1" smtClean="0">
                <a:solidFill>
                  <a:srgbClr val="C00000"/>
                </a:solidFill>
              </a:rPr>
              <a:t>изменились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Все образцы заявлений, приложений, ходатайств работодателя и экспертных заключений утверждены и размещены на официальных сайтах.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58792" y="325931"/>
            <a:ext cx="7908778" cy="959402"/>
            <a:chOff x="1248" y="1434"/>
            <a:chExt cx="3730" cy="356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gray">
            <a:xfrm>
              <a:off x="1749" y="1434"/>
              <a:ext cx="3229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dirty="0" smtClean="0">
                  <a:solidFill>
                    <a:srgbClr val="C00000"/>
                  </a:solidFill>
                </a:rPr>
                <a:t>Основные </a:t>
              </a:r>
              <a:r>
                <a:rPr lang="ru-RU" sz="2800" b="1" dirty="0">
                  <a:solidFill>
                    <a:srgbClr val="C00000"/>
                  </a:solidFill>
                </a:rPr>
                <a:t>изменения в порядке аттестации.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3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2.</a:t>
              </a:r>
              <a:endParaRPr lang="en-US" sz="3200" b="1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31321" y="1285333"/>
            <a:ext cx="821234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Изменения: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Срок установления квалификационной категории не ограничен (действует с 01.09.2023 г).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Новые квалификационные категории </a:t>
            </a:r>
            <a:r>
              <a:rPr lang="ru-RU" sz="2800" b="1" dirty="0">
                <a:solidFill>
                  <a:srgbClr val="002060"/>
                </a:solidFill>
              </a:rPr>
              <a:t>– «педагог-методист» и «педагог-наставник».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Нет ограничения длительности наличия установленной первой категории для аттестации на высшую категорию.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Нет ограничения длительности наличия установленной высшей категории для аттестации на категории «педагог-методист» и «педагог-наставник».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70" y="6064225"/>
            <a:ext cx="676929" cy="65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58792" y="331320"/>
            <a:ext cx="7908778" cy="954012"/>
            <a:chOff x="1248" y="1436"/>
            <a:chExt cx="3730" cy="354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gray">
            <a:xfrm>
              <a:off x="1749" y="1436"/>
              <a:ext cx="3229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dirty="0" smtClean="0">
                  <a:solidFill>
                    <a:srgbClr val="C00000"/>
                  </a:solidFill>
                </a:rPr>
                <a:t>Основные </a:t>
              </a:r>
              <a:r>
                <a:rPr lang="ru-RU" sz="2800" b="1" dirty="0">
                  <a:solidFill>
                    <a:srgbClr val="C00000"/>
                  </a:solidFill>
                </a:rPr>
                <a:t>изменения в порядке аттестации.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3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prstClr val="black"/>
                  </a:solidFill>
                </a:rPr>
                <a:t>2.</a:t>
              </a:r>
              <a:endParaRPr lang="en-US" sz="3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20231" y="1532587"/>
            <a:ext cx="819100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Осталось неизменным: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После отказа в установлении квалификационной категории подать заявление на ту же категорию можно  только через один год  после отказа.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Сроки рассмотрения заявления (30 дней), аттестации (60 дней) и издания приказа (30 дней). </a:t>
            </a:r>
            <a:endParaRPr lang="ru-RU" sz="28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Высшую категорию можно получить только имея (без привязки к сроку) первую категорию.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Calibri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07" y="5642333"/>
            <a:ext cx="11525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7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1145</TotalTime>
  <Words>2693</Words>
  <Application>Microsoft Office PowerPoint</Application>
  <PresentationFormat>Экран (4:3)</PresentationFormat>
  <Paragraphs>280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Муниципальное бюджетное дошкольное образовательное учреждение Новосибирского района Новосибирской области  –  детский сад «Капелька»  (МБДОУ – детский сад «Капелька»)</vt:lpstr>
      <vt:lpstr>Презентация PowerPoint</vt:lpstr>
      <vt:lpstr>Виды квалификационных категорий</vt:lpstr>
      <vt:lpstr>Презентация PowerPoint</vt:lpstr>
      <vt:lpstr>   Федеральный уровень   </vt:lpstr>
      <vt:lpstr>Презентация PowerPoint</vt:lpstr>
      <vt:lpstr>   Региональный уровень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Обращаем внимание, что выбор, в какой форме подавать документы (электронной через систему АИС или бумажной), остается за педагогом, при этом подача заявления в двух форматах (электронном и бумажном) не допускается. По содержательному наполнению заявления и приложения к заявлению нужно обращаться к методисту Вашего учреждения.  Для работы в автоматизированной информационной системе (АИС) «Аттестация педагогических работников Новосибирской области» https://att.edu54.ru/3 необходимо зарегистрироваться – заполнить необходимые поля для регистрации в соответствии с требованиями.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ЗАВЕРЯТЬ ДОКУМЕНТЫ Заверительная надпись «ВЕРНО». Должность лица, заверившего документы. Подпись заверившего. Расшифровка подписи. Дата заверения. Печать организации.   </vt:lpstr>
      <vt:lpstr>1. Вклад аттестуемого в повышение качества проектирования и реализации образовательного процесса.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медик</cp:lastModifiedBy>
  <cp:revision>114</cp:revision>
  <dcterms:created xsi:type="dcterms:W3CDTF">2018-09-04T12:10:47Z</dcterms:created>
  <dcterms:modified xsi:type="dcterms:W3CDTF">2023-10-26T02:25:04Z</dcterms:modified>
</cp:coreProperties>
</file>