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  <p:sldMasterId id="2147483686" r:id="rId2"/>
  </p:sldMasterIdLst>
  <p:notesMasterIdLst>
    <p:notesMasterId r:id="rId29"/>
  </p:notesMasterIdLst>
  <p:sldIdLst>
    <p:sldId id="278" r:id="rId3"/>
    <p:sldId id="280" r:id="rId4"/>
    <p:sldId id="281" r:id="rId5"/>
    <p:sldId id="283" r:id="rId6"/>
    <p:sldId id="260" r:id="rId7"/>
    <p:sldId id="308" r:id="rId8"/>
    <p:sldId id="284" r:id="rId9"/>
    <p:sldId id="262" r:id="rId10"/>
    <p:sldId id="286" r:id="rId11"/>
    <p:sldId id="263" r:id="rId12"/>
    <p:sldId id="287" r:id="rId13"/>
    <p:sldId id="296" r:id="rId14"/>
    <p:sldId id="264" r:id="rId15"/>
    <p:sldId id="288" r:id="rId16"/>
    <p:sldId id="265" r:id="rId17"/>
    <p:sldId id="289" r:id="rId18"/>
    <p:sldId id="266" r:id="rId19"/>
    <p:sldId id="298" r:id="rId20"/>
    <p:sldId id="267" r:id="rId21"/>
    <p:sldId id="293" r:id="rId22"/>
    <p:sldId id="268" r:id="rId23"/>
    <p:sldId id="269" r:id="rId24"/>
    <p:sldId id="295" r:id="rId25"/>
    <p:sldId id="309" r:id="rId26"/>
    <p:sldId id="307" r:id="rId27"/>
    <p:sldId id="310" r:id="rId28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8" autoAdjust="0"/>
    <p:restoredTop sz="94660"/>
  </p:normalViewPr>
  <p:slideViewPr>
    <p:cSldViewPr>
      <p:cViewPr>
        <p:scale>
          <a:sx n="80" d="100"/>
          <a:sy n="80" d="100"/>
        </p:scale>
        <p:origin x="-749" y="-149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7D8BB-86D3-4940-AB1D-0181A35D01F3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4E1BD-91E6-4150-8014-6E86C22FA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515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04E1BD-91E6-4150-8014-6E86C22FA73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180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04E1BD-91E6-4150-8014-6E86C22FA73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100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04E1BD-91E6-4150-8014-6E86C22FA73F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413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04E1BD-91E6-4150-8014-6E86C22FA73F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126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04E1BD-91E6-4150-8014-6E86C22FA73F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413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896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962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356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3101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473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371601"/>
            <a:ext cx="103632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068764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28971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49"/>
            <a:ext cx="5388864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1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8BD707-D9CF-40AE-B4C6-C98DA3205C09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99668"/>
            <a:ext cx="7213600" cy="52069"/>
          </a:xfrm>
          <a:custGeom>
            <a:avLst/>
            <a:gdLst/>
            <a:ahLst/>
            <a:cxnLst/>
            <a:rect l="l" t="t" r="r" b="b"/>
            <a:pathLst>
              <a:path w="7213600" h="52070">
                <a:moveTo>
                  <a:pt x="0" y="51561"/>
                </a:moveTo>
                <a:lnTo>
                  <a:pt x="7213599" y="51561"/>
                </a:lnTo>
                <a:lnTo>
                  <a:pt x="7213599" y="0"/>
                </a:lnTo>
                <a:lnTo>
                  <a:pt x="0" y="0"/>
                </a:lnTo>
                <a:lnTo>
                  <a:pt x="0" y="51561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2192000" cy="311150"/>
          </a:xfrm>
          <a:custGeom>
            <a:avLst/>
            <a:gdLst/>
            <a:ahLst/>
            <a:cxnLst/>
            <a:rect l="l" t="t" r="r" b="b"/>
            <a:pathLst>
              <a:path w="12192000" h="311150">
                <a:moveTo>
                  <a:pt x="12192000" y="0"/>
                </a:moveTo>
                <a:lnTo>
                  <a:pt x="0" y="0"/>
                </a:lnTo>
                <a:lnTo>
                  <a:pt x="0" y="310667"/>
                </a:lnTo>
                <a:lnTo>
                  <a:pt x="12192000" y="310667"/>
                </a:lnTo>
                <a:lnTo>
                  <a:pt x="12192000" y="0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8" name="bg object 18"/>
          <p:cNvSpPr/>
          <p:nvPr/>
        </p:nvSpPr>
        <p:spPr>
          <a:xfrm>
            <a:off x="0" y="308228"/>
            <a:ext cx="12192000" cy="143510"/>
          </a:xfrm>
          <a:custGeom>
            <a:avLst/>
            <a:gdLst/>
            <a:ahLst/>
            <a:cxnLst/>
            <a:rect l="l" t="t" r="r" b="b"/>
            <a:pathLst>
              <a:path w="12192000" h="143509">
                <a:moveTo>
                  <a:pt x="12192000" y="0"/>
                </a:moveTo>
                <a:lnTo>
                  <a:pt x="0" y="0"/>
                </a:lnTo>
                <a:lnTo>
                  <a:pt x="0" y="91440"/>
                </a:lnTo>
                <a:lnTo>
                  <a:pt x="7213600" y="91440"/>
                </a:lnTo>
                <a:lnTo>
                  <a:pt x="7213600" y="143129"/>
                </a:lnTo>
                <a:lnTo>
                  <a:pt x="12192000" y="143129"/>
                </a:lnTo>
                <a:lnTo>
                  <a:pt x="12192000" y="91440"/>
                </a:lnTo>
                <a:lnTo>
                  <a:pt x="12192000" y="52044"/>
                </a:lnTo>
                <a:lnTo>
                  <a:pt x="12192000" y="0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9" name="bg object 19"/>
          <p:cNvSpPr/>
          <p:nvPr/>
        </p:nvSpPr>
        <p:spPr>
          <a:xfrm>
            <a:off x="7213600" y="440105"/>
            <a:ext cx="4978400" cy="180340"/>
          </a:xfrm>
          <a:custGeom>
            <a:avLst/>
            <a:gdLst/>
            <a:ahLst/>
            <a:cxnLst/>
            <a:rect l="l" t="t" r="r" b="b"/>
            <a:pathLst>
              <a:path w="4978400" h="180340">
                <a:moveTo>
                  <a:pt x="4978400" y="0"/>
                </a:moveTo>
                <a:lnTo>
                  <a:pt x="0" y="0"/>
                </a:lnTo>
                <a:lnTo>
                  <a:pt x="0" y="180035"/>
                </a:lnTo>
                <a:lnTo>
                  <a:pt x="4978400" y="180035"/>
                </a:lnTo>
                <a:lnTo>
                  <a:pt x="4978400" y="0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0" name="bg object 20"/>
          <p:cNvSpPr/>
          <p:nvPr/>
        </p:nvSpPr>
        <p:spPr>
          <a:xfrm>
            <a:off x="7209790" y="497458"/>
            <a:ext cx="4755515" cy="128270"/>
          </a:xfrm>
          <a:custGeom>
            <a:avLst/>
            <a:gdLst/>
            <a:ahLst/>
            <a:cxnLst/>
            <a:rect l="l" t="t" r="r" b="b"/>
            <a:pathLst>
              <a:path w="4755515" h="128270">
                <a:moveTo>
                  <a:pt x="4084320" y="2032"/>
                </a:moveTo>
                <a:lnTo>
                  <a:pt x="4082288" y="0"/>
                </a:lnTo>
                <a:lnTo>
                  <a:pt x="2032" y="0"/>
                </a:lnTo>
                <a:lnTo>
                  <a:pt x="0" y="2032"/>
                </a:lnTo>
                <a:lnTo>
                  <a:pt x="0" y="4572"/>
                </a:lnTo>
                <a:lnTo>
                  <a:pt x="0" y="25400"/>
                </a:lnTo>
                <a:lnTo>
                  <a:pt x="2032" y="27432"/>
                </a:lnTo>
                <a:lnTo>
                  <a:pt x="4082288" y="27432"/>
                </a:lnTo>
                <a:lnTo>
                  <a:pt x="4084320" y="25400"/>
                </a:lnTo>
                <a:lnTo>
                  <a:pt x="4084320" y="2032"/>
                </a:lnTo>
                <a:close/>
              </a:path>
              <a:path w="4755515" h="128270">
                <a:moveTo>
                  <a:pt x="4755388" y="94234"/>
                </a:moveTo>
                <a:lnTo>
                  <a:pt x="4752594" y="91440"/>
                </a:lnTo>
                <a:lnTo>
                  <a:pt x="2624455" y="91440"/>
                </a:lnTo>
                <a:lnTo>
                  <a:pt x="2621788" y="94234"/>
                </a:lnTo>
                <a:lnTo>
                  <a:pt x="2621788" y="97536"/>
                </a:lnTo>
                <a:lnTo>
                  <a:pt x="2621788" y="125349"/>
                </a:lnTo>
                <a:lnTo>
                  <a:pt x="2624455" y="128016"/>
                </a:lnTo>
                <a:lnTo>
                  <a:pt x="4752594" y="128016"/>
                </a:lnTo>
                <a:lnTo>
                  <a:pt x="4755388" y="125349"/>
                </a:lnTo>
                <a:lnTo>
                  <a:pt x="4755388" y="942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1" name="bg object 21"/>
          <p:cNvSpPr/>
          <p:nvPr/>
        </p:nvSpPr>
        <p:spPr>
          <a:xfrm>
            <a:off x="12059285" y="0"/>
            <a:ext cx="130810" cy="622300"/>
          </a:xfrm>
          <a:custGeom>
            <a:avLst/>
            <a:gdLst/>
            <a:ahLst/>
            <a:cxnLst/>
            <a:rect l="l" t="t" r="r" b="b"/>
            <a:pathLst>
              <a:path w="130809" h="622300">
                <a:moveTo>
                  <a:pt x="36576" y="0"/>
                </a:moveTo>
                <a:lnTo>
                  <a:pt x="0" y="0"/>
                </a:lnTo>
                <a:lnTo>
                  <a:pt x="0" y="621792"/>
                </a:lnTo>
                <a:lnTo>
                  <a:pt x="36576" y="621792"/>
                </a:lnTo>
                <a:lnTo>
                  <a:pt x="36576" y="0"/>
                </a:lnTo>
                <a:close/>
              </a:path>
              <a:path w="130809" h="622300">
                <a:moveTo>
                  <a:pt x="130797" y="0"/>
                </a:moveTo>
                <a:lnTo>
                  <a:pt x="53975" y="0"/>
                </a:lnTo>
                <a:lnTo>
                  <a:pt x="53975" y="621792"/>
                </a:lnTo>
                <a:lnTo>
                  <a:pt x="130797" y="621792"/>
                </a:lnTo>
                <a:lnTo>
                  <a:pt x="130797" y="0"/>
                </a:lnTo>
                <a:close/>
              </a:path>
            </a:pathLst>
          </a:custGeom>
          <a:solidFill>
            <a:srgbClr val="FFFFFF">
              <a:alpha val="65097"/>
            </a:srgbClr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2" name="bg object 22"/>
          <p:cNvSpPr/>
          <p:nvPr/>
        </p:nvSpPr>
        <p:spPr>
          <a:xfrm>
            <a:off x="12033884" y="0"/>
            <a:ext cx="12700" cy="622300"/>
          </a:xfrm>
          <a:custGeom>
            <a:avLst/>
            <a:gdLst/>
            <a:ahLst/>
            <a:cxnLst/>
            <a:rect l="l" t="t" r="r" b="b"/>
            <a:pathLst>
              <a:path w="12700" h="622300">
                <a:moveTo>
                  <a:pt x="12191" y="0"/>
                </a:moveTo>
                <a:lnTo>
                  <a:pt x="0" y="0"/>
                </a:lnTo>
                <a:lnTo>
                  <a:pt x="0" y="621791"/>
                </a:lnTo>
                <a:lnTo>
                  <a:pt x="12191" y="621791"/>
                </a:lnTo>
                <a:lnTo>
                  <a:pt x="12191" y="0"/>
                </a:lnTo>
                <a:close/>
              </a:path>
            </a:pathLst>
          </a:custGeom>
          <a:solidFill>
            <a:srgbClr val="FFFFFF">
              <a:alpha val="59999"/>
            </a:srgbClr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3" name="bg object 23"/>
          <p:cNvSpPr/>
          <p:nvPr/>
        </p:nvSpPr>
        <p:spPr>
          <a:xfrm>
            <a:off x="11967209" y="0"/>
            <a:ext cx="36830" cy="622300"/>
          </a:xfrm>
          <a:custGeom>
            <a:avLst/>
            <a:gdLst/>
            <a:ahLst/>
            <a:cxnLst/>
            <a:rect l="l" t="t" r="r" b="b"/>
            <a:pathLst>
              <a:path w="36829" h="622300">
                <a:moveTo>
                  <a:pt x="36575" y="0"/>
                </a:moveTo>
                <a:lnTo>
                  <a:pt x="0" y="0"/>
                </a:lnTo>
                <a:lnTo>
                  <a:pt x="0" y="621791"/>
                </a:lnTo>
                <a:lnTo>
                  <a:pt x="36575" y="621791"/>
                </a:lnTo>
                <a:lnTo>
                  <a:pt x="36575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4" name="bg object 24"/>
          <p:cNvSpPr/>
          <p:nvPr/>
        </p:nvSpPr>
        <p:spPr>
          <a:xfrm>
            <a:off x="11887581" y="381"/>
            <a:ext cx="73660" cy="585470"/>
          </a:xfrm>
          <a:custGeom>
            <a:avLst/>
            <a:gdLst/>
            <a:ahLst/>
            <a:cxnLst/>
            <a:rect l="l" t="t" r="r" b="b"/>
            <a:pathLst>
              <a:path w="73659" h="585470">
                <a:moveTo>
                  <a:pt x="73151" y="0"/>
                </a:moveTo>
                <a:lnTo>
                  <a:pt x="0" y="0"/>
                </a:lnTo>
                <a:lnTo>
                  <a:pt x="0" y="585216"/>
                </a:lnTo>
                <a:lnTo>
                  <a:pt x="73151" y="585216"/>
                </a:lnTo>
                <a:lnTo>
                  <a:pt x="73151" y="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5" name="bg object 25"/>
          <p:cNvSpPr/>
          <p:nvPr/>
        </p:nvSpPr>
        <p:spPr>
          <a:xfrm>
            <a:off x="11831319" y="381"/>
            <a:ext cx="12700" cy="585470"/>
          </a:xfrm>
          <a:custGeom>
            <a:avLst/>
            <a:gdLst/>
            <a:ahLst/>
            <a:cxnLst/>
            <a:rect l="l" t="t" r="r" b="b"/>
            <a:pathLst>
              <a:path w="12700" h="585470">
                <a:moveTo>
                  <a:pt x="12192" y="0"/>
                </a:moveTo>
                <a:lnTo>
                  <a:pt x="0" y="0"/>
                </a:lnTo>
                <a:lnTo>
                  <a:pt x="0" y="585216"/>
                </a:lnTo>
                <a:lnTo>
                  <a:pt x="12192" y="585216"/>
                </a:lnTo>
                <a:lnTo>
                  <a:pt x="12192" y="0"/>
                </a:lnTo>
                <a:close/>
              </a:path>
            </a:pathLst>
          </a:custGeom>
          <a:solidFill>
            <a:srgbClr val="FFFFFF">
              <a:alpha val="30195"/>
            </a:srgbClr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70329" y="479805"/>
            <a:ext cx="7100570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3580" y="1201838"/>
            <a:ext cx="10786110" cy="2107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929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bus.gov.ru/info-card/375902.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ppo.apkpro.ru/registry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edu.gov.ru/activity/main_activities/talent_support/competitions_for_educators?ysclid=lv26ws4ab726054733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edu54.ru/videocast/view/985432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att.edu54.ru/" TargetMode="External"/><Relationship Id="rId5" Type="http://schemas.openxmlformats.org/officeDocument/2006/relationships/hyperlink" Target="http://www.edunso.ru/documents?page=1" TargetMode="External"/><Relationship Id="rId4" Type="http://schemas.openxmlformats.org/officeDocument/2006/relationships/hyperlink" Target="https://nipkipro.ru/info/struct/dep/103/main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295400" y="2819400"/>
            <a:ext cx="10138913" cy="1655762"/>
          </a:xfrm>
        </p:spPr>
        <p:txBody>
          <a:bodyPr>
            <a:noAutofit/>
          </a:bodyPr>
          <a:lstStyle/>
          <a:p>
            <a:pPr marL="12700" marR="5080">
              <a:lnSpc>
                <a:spcPct val="100000"/>
              </a:lnSpc>
              <a:spcBef>
                <a:spcPts val="555"/>
              </a:spcBef>
            </a:pPr>
            <a:r>
              <a:rPr lang="ru-RU" sz="32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«Обеспечение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качества</a:t>
            </a:r>
            <a:r>
              <a:rPr lang="ru-RU" sz="3200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общего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образования в </a:t>
            </a:r>
            <a:r>
              <a:rPr lang="ru-RU" sz="32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соответствии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3200" b="1" spc="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обновленными </a:t>
            </a:r>
            <a:endParaRPr lang="ru-RU" sz="3200" b="1" spc="-5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700" marR="5080">
              <a:lnSpc>
                <a:spcPct val="100000"/>
              </a:lnSpc>
              <a:spcBef>
                <a:spcPts val="555"/>
              </a:spcBef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ФГОС </a:t>
            </a:r>
            <a:r>
              <a:rPr lang="ru-RU" sz="3200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ОО, </a:t>
            </a:r>
            <a:r>
              <a:rPr lang="ru-RU" sz="32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ФООП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200" b="1" spc="-88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ФАОП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47800" y="785743"/>
            <a:ext cx="899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ea typeface="Calibri"/>
                <a:cs typeface="Times New Roman" pitchFamily="18" charset="0"/>
              </a:rPr>
              <a:t>МКОУ «</a:t>
            </a:r>
            <a:r>
              <a:rPr lang="ru-RU" sz="2400" b="1" dirty="0" err="1">
                <a:latin typeface="Times New Roman" pitchFamily="18" charset="0"/>
                <a:ea typeface="Calibri"/>
                <a:cs typeface="Times New Roman" pitchFamily="18" charset="0"/>
              </a:rPr>
              <a:t>ЦДиК</a:t>
            </a:r>
            <a:r>
              <a:rPr lang="ru-RU" sz="2400" b="1" dirty="0">
                <a:latin typeface="Times New Roman" pitchFamily="18" charset="0"/>
                <a:ea typeface="Calibri"/>
                <a:cs typeface="Times New Roman" pitchFamily="18" charset="0"/>
              </a:rPr>
              <a:t>» </a:t>
            </a:r>
            <a:endParaRPr lang="ru-RU" sz="24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Методическое </a:t>
            </a:r>
            <a:r>
              <a:rPr lang="ru-RU" sz="2400" b="1" dirty="0">
                <a:latin typeface="Times New Roman" pitchFamily="18" charset="0"/>
                <a:ea typeface="Calibri"/>
                <a:cs typeface="Times New Roman" pitchFamily="18" charset="0"/>
              </a:rPr>
              <a:t>объединение  </a:t>
            </a:r>
            <a:r>
              <a:rPr lang="ru-RU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учителей-логопедов </a:t>
            </a:r>
            <a:r>
              <a:rPr lang="ru-RU" sz="2400" b="1" dirty="0">
                <a:latin typeface="Times New Roman" pitchFamily="18" charset="0"/>
                <a:ea typeface="Calibri"/>
                <a:cs typeface="Times New Roman" pitchFamily="18" charset="0"/>
              </a:rPr>
              <a:t>Новосибирского района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46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152400"/>
            <a:ext cx="994727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Критерий</a:t>
            </a:r>
            <a:r>
              <a:rPr sz="2000" b="1" spc="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sz="2000" b="1" spc="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Результаты</a:t>
            </a:r>
            <a:r>
              <a:rPr sz="2000" b="1" spc="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освоения</a:t>
            </a:r>
            <a:r>
              <a:rPr sz="2000" b="1" spc="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обучающимися</a:t>
            </a:r>
            <a:r>
              <a:rPr sz="2000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spc="-5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sz="2000" b="1" spc="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spc="-1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lang="ru-RU" sz="2000" b="1" spc="-1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sz="2000" b="1" spc="-1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602353" y="3088385"/>
            <a:ext cx="48895" cy="15240"/>
          </a:xfrm>
          <a:custGeom>
            <a:avLst/>
            <a:gdLst/>
            <a:ahLst/>
            <a:cxnLst/>
            <a:rect l="l" t="t" r="r" b="b"/>
            <a:pathLst>
              <a:path w="48895" h="15239">
                <a:moveTo>
                  <a:pt x="48767" y="0"/>
                </a:moveTo>
                <a:lnTo>
                  <a:pt x="0" y="0"/>
                </a:lnTo>
                <a:lnTo>
                  <a:pt x="0" y="15239"/>
                </a:lnTo>
                <a:lnTo>
                  <a:pt x="48767" y="15239"/>
                </a:lnTo>
                <a:lnTo>
                  <a:pt x="487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82880" y="685800"/>
            <a:ext cx="11887200" cy="550214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4135" algn="just">
              <a:lnSpc>
                <a:spcPts val="1939"/>
              </a:lnSpc>
              <a:spcBef>
                <a:spcPts val="105"/>
              </a:spcBef>
            </a:pP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Баллы </a:t>
            </a:r>
            <a:r>
              <a:rPr b="1" i="1" spc="-5" dirty="0" err="1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показателя</a:t>
            </a:r>
            <a:r>
              <a:rPr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2.1</a:t>
            </a:r>
            <a:r>
              <a:rPr lang="ru-RU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b="1" i="1" spc="-1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Результаты/целевые</a:t>
            </a:r>
            <a:r>
              <a:rPr b="1" i="1" spc="-3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ориентиры освоения</a:t>
            </a:r>
            <a:r>
              <a:rPr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адаптированных</a:t>
            </a:r>
            <a:r>
              <a:rPr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 err="1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итогам</a:t>
            </a:r>
            <a:r>
              <a:rPr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мониторингов,</a:t>
            </a:r>
            <a:r>
              <a:rPr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проводимых</a:t>
            </a:r>
            <a:r>
              <a:rPr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аттестуемым</a:t>
            </a:r>
            <a:r>
              <a:rPr b="1" i="1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организацией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347980" algn="just">
              <a:lnSpc>
                <a:spcPts val="1839"/>
              </a:lnSpc>
              <a:spcBef>
                <a:spcPts val="125"/>
              </a:spcBef>
            </a:pPr>
            <a:r>
              <a:rPr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представлена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положительная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динамика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освоения обучающимися с ОВЗ адаптированных образовательных </a:t>
            </a:r>
            <a:r>
              <a:rPr b="1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программ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достижения предметных,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метапредметных и личностных результатов, результатов коррекционно- </a:t>
            </a:r>
            <a:r>
              <a:rPr b="1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развивающей</a:t>
            </a:r>
            <a:r>
              <a:rPr b="1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работы,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формирования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жизненных</a:t>
            </a:r>
            <a:r>
              <a:rPr b="1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компетенций</a:t>
            </a:r>
            <a:r>
              <a:rPr b="1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итогам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мониторингов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 за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период</a:t>
            </a:r>
            <a:r>
              <a:rPr b="1" spc="-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  <a:r>
              <a:rPr b="1" spc="-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(и</a:t>
            </a:r>
            <a:r>
              <a:rPr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более), </a:t>
            </a:r>
            <a:r>
              <a:rPr b="1" spc="-40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описаны</a:t>
            </a:r>
            <a:r>
              <a:rPr u="heavy" spc="-3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u="heavy" spc="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указаны</a:t>
            </a:r>
            <a:r>
              <a:rPr u="heavy" spc="-2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методики</a:t>
            </a:r>
            <a:r>
              <a:rPr u="heavy" spc="-1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диагностирования</a:t>
            </a:r>
            <a:r>
              <a:rPr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предметных,</a:t>
            </a:r>
            <a:r>
              <a:rPr i="1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spc="-5" dirty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i="1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i="1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spc="-5" dirty="0">
                <a:latin typeface="Times New Roman" pitchFamily="18" charset="0"/>
                <a:cs typeface="Times New Roman" pitchFamily="18" charset="0"/>
              </a:rPr>
              <a:t>личностных</a:t>
            </a:r>
            <a:r>
              <a:rPr i="1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результатов;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lnSpc>
                <a:spcPts val="1695"/>
              </a:lnSpc>
            </a:pPr>
            <a:r>
              <a:rPr i="1" dirty="0">
                <a:latin typeface="Times New Roman" pitchFamily="18" charset="0"/>
                <a:cs typeface="Times New Roman" pitchFamily="18" charset="0"/>
              </a:rPr>
              <a:t>результатов</a:t>
            </a:r>
            <a:r>
              <a:rPr i="1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коррекционно-развивающей</a:t>
            </a:r>
            <a:r>
              <a:rPr i="1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spc="-5" dirty="0">
                <a:latin typeface="Times New Roman" pitchFamily="18" charset="0"/>
                <a:cs typeface="Times New Roman" pitchFamily="18" charset="0"/>
              </a:rPr>
              <a:t>работы,</a:t>
            </a:r>
            <a:r>
              <a:rPr i="1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формирования</a:t>
            </a:r>
            <a:r>
              <a:rPr i="1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spc="-5" dirty="0">
                <a:latin typeface="Times New Roman" pitchFamily="18" charset="0"/>
                <a:cs typeface="Times New Roman" pitchFamily="18" charset="0"/>
              </a:rPr>
              <a:t>жизненных</a:t>
            </a:r>
            <a:r>
              <a:rPr i="1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компетенций</a:t>
            </a:r>
            <a:r>
              <a:rPr i="1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показатели</a:t>
            </a:r>
            <a:r>
              <a:rPr u="heavy" spc="-3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и</a:t>
            </a:r>
            <a:r>
              <a:rPr u="heavy" spc="1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критерии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851535" algn="just">
              <a:lnSpc>
                <a:spcPts val="1839"/>
              </a:lnSpc>
              <a:spcBef>
                <a:spcPts val="125"/>
              </a:spcBef>
            </a:pPr>
            <a:r>
              <a:rPr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мониторинга </a:t>
            </a:r>
            <a:r>
              <a:rPr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(диагностики) </a:t>
            </a:r>
            <a:r>
              <a:rPr i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соответствуют</a:t>
            </a:r>
            <a:r>
              <a:rPr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заявленным </a:t>
            </a:r>
            <a:r>
              <a:rPr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теме (направлению), </a:t>
            </a:r>
            <a:r>
              <a:rPr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цели </a:t>
            </a:r>
            <a:r>
              <a:rPr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и задачам</a:t>
            </a:r>
            <a:r>
              <a:rPr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профессиональной </a:t>
            </a:r>
            <a:r>
              <a:rPr spc="-40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деятельности;</a:t>
            </a:r>
          </a:p>
          <a:p>
            <a:pPr marL="12700" algn="just">
              <a:lnSpc>
                <a:spcPts val="1700"/>
              </a:lnSpc>
            </a:pPr>
            <a:r>
              <a:rPr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представлены</a:t>
            </a:r>
            <a:r>
              <a:rPr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стабильные</a:t>
            </a:r>
            <a:r>
              <a:rPr b="1" spc="-6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положительные</a:t>
            </a:r>
            <a:r>
              <a:rPr b="1" spc="-3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результаты</a:t>
            </a:r>
            <a:r>
              <a:rPr b="1" spc="-5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b="1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положительная</a:t>
            </a:r>
            <a:r>
              <a:rPr b="1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динамика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освоения</a:t>
            </a:r>
            <a:r>
              <a:rPr b="1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err="1">
                <a:latin typeface="Times New Roman" pitchFamily="18" charset="0"/>
                <a:cs typeface="Times New Roman" pitchFamily="18" charset="0"/>
              </a:rPr>
              <a:t>обучающимися</a:t>
            </a:r>
            <a:r>
              <a:rPr b="1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mtClean="0">
                <a:latin typeface="Times New Roman" pitchFamily="18" charset="0"/>
                <a:cs typeface="Times New Roman" pitchFamily="18" charset="0"/>
              </a:rPr>
              <a:t>ОВЗ</a:t>
            </a:r>
            <a:r>
              <a:rPr b="1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адаптированных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образовательных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программ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достижения предметных,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метапредметных и </a:t>
            </a:r>
            <a:r>
              <a:rPr b="1" dirty="0" err="1">
                <a:latin typeface="Times New Roman" pitchFamily="18" charset="0"/>
                <a:cs typeface="Times New Roman" pitchFamily="18" charset="0"/>
              </a:rPr>
              <a:t>личностных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err="1" smtClean="0">
                <a:latin typeface="Times New Roman" pitchFamily="18" charset="0"/>
                <a:cs typeface="Times New Roman" pitchFamily="18" charset="0"/>
              </a:rPr>
              <a:t>результатов</a:t>
            </a:r>
            <a:r>
              <a:rPr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err="1" smtClean="0">
                <a:latin typeface="Times New Roman" pitchFamily="18" charset="0"/>
                <a:cs typeface="Times New Roman" pitchFamily="18" charset="0"/>
              </a:rPr>
              <a:t>результатов</a:t>
            </a:r>
            <a:r>
              <a:rPr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коррекционно-развивающей работы, формирования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жизненных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компетенций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по итогам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мониторингов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за 5 лет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описаны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и/или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указаны методики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диагностирования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предметных, </a:t>
            </a:r>
            <a:r>
              <a:rPr i="1" spc="-5" dirty="0">
                <a:latin typeface="Times New Roman" pitchFamily="18" charset="0"/>
                <a:cs typeface="Times New Roman" pitchFamily="18" charset="0"/>
              </a:rPr>
              <a:t>метапредметных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i="1" spc="-5" dirty="0">
                <a:latin typeface="Times New Roman" pitchFamily="18" charset="0"/>
                <a:cs typeface="Times New Roman" pitchFamily="18" charset="0"/>
              </a:rPr>
              <a:t>личностных </a:t>
            </a:r>
            <a:r>
              <a:rPr i="1" spc="-40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результатов</a:t>
            </a:r>
            <a:r>
              <a:rPr i="1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, результатов</a:t>
            </a:r>
            <a:r>
              <a:rPr i="1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коррекционно-развивающей</a:t>
            </a:r>
            <a:r>
              <a:rPr i="1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spc="-5" dirty="0">
                <a:latin typeface="Times New Roman" pitchFamily="18" charset="0"/>
                <a:cs typeface="Times New Roman" pitchFamily="18" charset="0"/>
              </a:rPr>
              <a:t>работы,</a:t>
            </a:r>
            <a:r>
              <a:rPr i="1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формирования</a:t>
            </a:r>
            <a:r>
              <a:rPr i="1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spc="-5" dirty="0">
                <a:latin typeface="Times New Roman" pitchFamily="18" charset="0"/>
                <a:cs typeface="Times New Roman" pitchFamily="18" charset="0"/>
              </a:rPr>
              <a:t>жизненных</a:t>
            </a:r>
            <a:r>
              <a:rPr i="1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компетенций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 err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показатели</a:t>
            </a:r>
            <a:r>
              <a:rPr u="heavy" spc="-3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 smtClean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 err="1" smtClean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критерии</a:t>
            </a:r>
            <a:r>
              <a:rPr u="heavy" dirty="0" smtClean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мониторинга </a:t>
            </a:r>
            <a:r>
              <a:rPr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(диагностики) </a:t>
            </a:r>
            <a:r>
              <a:rPr i="1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в основном </a:t>
            </a:r>
            <a:r>
              <a:rPr i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соответствуют</a:t>
            </a:r>
            <a:r>
              <a:rPr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заявленным </a:t>
            </a:r>
            <a:r>
              <a:rPr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теме (направлению), </a:t>
            </a:r>
            <a:r>
              <a:rPr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цели </a:t>
            </a:r>
            <a:r>
              <a:rPr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и задачам </a:t>
            </a:r>
            <a:r>
              <a:rPr spc="-409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деятельности.</a:t>
            </a:r>
          </a:p>
          <a:p>
            <a:pPr marL="12700" algn="just">
              <a:lnSpc>
                <a:spcPts val="1700"/>
              </a:lnSpc>
            </a:pPr>
            <a:r>
              <a:rPr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представлены</a:t>
            </a:r>
            <a:r>
              <a:rPr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стабильные</a:t>
            </a:r>
            <a:r>
              <a:rPr b="1" spc="-5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положительные</a:t>
            </a:r>
            <a:r>
              <a:rPr b="1" spc="-3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результаты</a:t>
            </a:r>
            <a:r>
              <a:rPr b="1" spc="-4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развития</a:t>
            </a:r>
            <a:r>
              <a:rPr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b="1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с ОВЗ</a:t>
            </a:r>
            <a:r>
              <a:rPr b="1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по итогам</a:t>
            </a:r>
            <a:r>
              <a:rPr b="1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мониторингов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lnSpc>
                <a:spcPts val="1835"/>
              </a:lnSpc>
            </a:pPr>
            <a:r>
              <a:rPr b="1" dirty="0">
                <a:latin typeface="Times New Roman" pitchFamily="18" charset="0"/>
                <a:cs typeface="Times New Roman" pitchFamily="18" charset="0"/>
              </a:rPr>
              <a:t>или</a:t>
            </a:r>
            <a:r>
              <a:rPr b="1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положительная</a:t>
            </a:r>
            <a:r>
              <a:rPr b="1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динамика</a:t>
            </a:r>
            <a:r>
              <a:rPr b="1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освоения</a:t>
            </a:r>
            <a:r>
              <a:rPr b="1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обучающимися</a:t>
            </a:r>
            <a:r>
              <a:rPr b="1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ОВЗ</a:t>
            </a:r>
            <a:r>
              <a:rPr b="1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адаптированных</a:t>
            </a:r>
            <a:r>
              <a:rPr b="1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b="1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 и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201295" algn="just">
              <a:lnSpc>
                <a:spcPts val="1839"/>
              </a:lnSpc>
              <a:spcBef>
                <a:spcPts val="130"/>
              </a:spcBef>
            </a:pPr>
            <a:r>
              <a:rPr b="1" spc="-5" dirty="0">
                <a:latin typeface="Times New Roman" pitchFamily="18" charset="0"/>
                <a:cs typeface="Times New Roman" pitchFamily="18" charset="0"/>
              </a:rPr>
              <a:t>достижения предметных, метапредметных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личностных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результатов,</a:t>
            </a:r>
            <a:r>
              <a:rPr b="1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результатов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коррекционно-развивающей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работы, формирования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жизненных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компетенций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по итогам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мониторингов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за 3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описаны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указаны методики 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диагностирования</a:t>
            </a:r>
            <a:r>
              <a:rPr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предметных,</a:t>
            </a:r>
            <a:r>
              <a:rPr i="1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i="1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i="1" spc="-5" dirty="0">
                <a:latin typeface="Times New Roman" pitchFamily="18" charset="0"/>
                <a:cs typeface="Times New Roman" pitchFamily="18" charset="0"/>
              </a:rPr>
              <a:t> личностных</a:t>
            </a:r>
            <a:r>
              <a:rPr i="1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результатов,</a:t>
            </a:r>
            <a:r>
              <a:rPr i="1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результатов</a:t>
            </a:r>
            <a:r>
              <a:rPr i="1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коррекционно-развивающей </a:t>
            </a:r>
            <a:r>
              <a:rPr i="1" spc="-40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spc="-5" dirty="0">
                <a:latin typeface="Times New Roman" pitchFamily="18" charset="0"/>
                <a:cs typeface="Times New Roman" pitchFamily="18" charset="0"/>
              </a:rPr>
              <a:t>работы,</a:t>
            </a:r>
            <a:r>
              <a:rPr i="1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формирования</a:t>
            </a:r>
            <a:r>
              <a:rPr i="1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spc="-5" dirty="0">
                <a:latin typeface="Times New Roman" pitchFamily="18" charset="0"/>
                <a:cs typeface="Times New Roman" pitchFamily="18" charset="0"/>
              </a:rPr>
              <a:t>жизненных</a:t>
            </a:r>
            <a:r>
              <a:rPr i="1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компетенций</a:t>
            </a:r>
            <a:r>
              <a:rPr i="1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показатели</a:t>
            </a:r>
            <a:r>
              <a:rPr u="heavy" spc="-3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и критерии</a:t>
            </a:r>
            <a:r>
              <a:rPr u="heavy" spc="-1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мониторинга</a:t>
            </a:r>
            <a:r>
              <a:rPr u="heavy" spc="-2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(диагностики)</a:t>
            </a:r>
            <a:r>
              <a:rPr u="heavy" spc="-2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i="1" u="heavy" dirty="0" err="1" smtClean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частично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u="heavy" spc="-5" dirty="0" err="1" smtClean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соответствуют</a:t>
            </a:r>
            <a:r>
              <a:rPr i="1" spc="-6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заявленным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теме,</a:t>
            </a:r>
            <a:r>
              <a:rPr u="heavy" spc="-3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цели</a:t>
            </a:r>
            <a:r>
              <a:rPr u="heavy" spc="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и</a:t>
            </a:r>
            <a:r>
              <a:rPr u="heavy" spc="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задачам</a:t>
            </a:r>
            <a:r>
              <a:rPr spc="-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деятельности.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11125200" y="6187948"/>
            <a:ext cx="818073" cy="5885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3400" y="228600"/>
            <a:ext cx="11201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2.1.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Результаты/целевые ориентиры освоения адаптированных образовательных программ по итогам мониторингов, проводимых аттестуемым и/или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организацией.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Результаты мониторингов; выписки из протоколов (или их копии) промежуточной и итоговой аттестации обучающихся, положительная динамика освоения обучающимися образовательных программ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Показатели и критерии мониторинга (диагностики), соответствующие заявленным теме (направлению), цели и задачам профессиональной деятельности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2900" y="3429000"/>
            <a:ext cx="11582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Результаты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соответствующие цели, а затем все, что отвечает требованиям ФГОС ОО и компетенциям педагога – залог высокого балла.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Обязательное указание методики их диагностирования.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Важно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опираться на принятую в ОО систему оценивания (систему мониторинга) образовательных результатов, приводить данные контроля качества образования по всем видам результатов/ целевых ориентиров (предметные,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личностные), результатов коррекционно-развивающей работы, формирования жизненных компетенций.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Уместны результаты комплексных контрольных работ (при их наличии), психолого-педагогических и социальных исследований, педагогического наблюдения.</a:t>
            </a:r>
          </a:p>
        </p:txBody>
      </p:sp>
    </p:spTree>
    <p:extLst>
      <p:ext uri="{BB962C8B-B14F-4D97-AF65-F5344CB8AC3E}">
        <p14:creationId xmlns:p14="http://schemas.microsoft.com/office/powerpoint/2010/main" val="272068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4200" y="457200"/>
            <a:ext cx="108966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критерию 1 для подтверждения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рекомендуются: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Электронные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издания: «Интерактивное образование», 1 сентября и др. 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Журналы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 «Сибирский учитель»,  «Дефектология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«Воспитание и обучение детей с нарушениями развития»,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«Коррекционно-педагогическое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образование», «Коррекционная педагогика: теория и практика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«Инклюзия в образовании» и проч.;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Сборники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материалов конференций (международных, всероссийских, региональных, муниципальных), которые проводят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НИПКиПРО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и другие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ГОУ;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Рецензии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отзывы: ШМО, ММО, кафедры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НИПКиПРО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НГПУ 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др.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ротоколы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заседания ММО или ШМО с маркированием ФИО и темы выступления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аттестуемого;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убликации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 маркированием ФИО и темы текста аттестуемого в официальных изданиях, включая электронные;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рограммы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конференций, семинаров и проч. с маркированием ФИО и темы выступления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аттестуемого;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тзывы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или рецензии на программы и/или дидактическое, методическое обеспечение их использования.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9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457200"/>
            <a:ext cx="1086612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Критерий</a:t>
            </a:r>
            <a:r>
              <a:rPr sz="2400" spc="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sz="2400" spc="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Результаты</a:t>
            </a:r>
            <a:r>
              <a:rPr sz="2400" spc="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освоения</a:t>
            </a:r>
            <a:r>
              <a:rPr sz="2400" spc="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обучающимися</a:t>
            </a:r>
            <a:r>
              <a:rPr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sz="2400" spc="4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lang="ru-RU" sz="2400" spc="-5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9599" y="1230248"/>
            <a:ext cx="11125201" cy="47448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835" indent="54610" algn="just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Баллы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 err="1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показателя</a:t>
            </a:r>
            <a:r>
              <a:rPr sz="18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2.2</a:t>
            </a:r>
            <a:r>
              <a:rPr lang="ru-RU" sz="18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sz="1800" b="1" i="1" spc="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Достижение</a:t>
            </a:r>
            <a:r>
              <a:rPr sz="18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обучающимися</a:t>
            </a:r>
            <a:r>
              <a:rPr sz="1800"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sz="18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ограниченными</a:t>
            </a:r>
            <a:r>
              <a:rPr sz="1800" b="1" i="1" spc="3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возможностями</a:t>
            </a:r>
            <a:r>
              <a:rPr sz="1800" b="1" i="1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здоровья</a:t>
            </a:r>
            <a:r>
              <a:rPr sz="18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стабильных 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положительных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результатов</a:t>
            </a:r>
            <a:r>
              <a:rPr sz="1800" b="1" i="1" spc="-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освоения</a:t>
            </a:r>
            <a:r>
              <a:rPr sz="1800"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адаптированных</a:t>
            </a:r>
            <a:r>
              <a:rPr sz="1800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образовательных программ</a:t>
            </a:r>
            <a:r>
              <a:rPr sz="1800" b="1" i="1" spc="3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sz="18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итогам</a:t>
            </a:r>
            <a:r>
              <a:rPr sz="1800" b="1" i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мониторинга </a:t>
            </a:r>
            <a:r>
              <a:rPr sz="1800" b="1" i="1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системы</a:t>
            </a:r>
            <a:r>
              <a:rPr sz="1800" b="1" i="1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образования,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проводимого</a:t>
            </a:r>
            <a:r>
              <a:rPr sz="18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порядке,</a:t>
            </a:r>
            <a:r>
              <a:rPr sz="18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установленном</a:t>
            </a:r>
            <a:r>
              <a:rPr sz="18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Правительством</a:t>
            </a:r>
            <a:r>
              <a:rPr sz="1800" b="1" i="1" spc="-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Российской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Федерации,</a:t>
            </a:r>
            <a:r>
              <a:rPr sz="1800"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также</a:t>
            </a:r>
            <a:r>
              <a:rPr sz="1800" b="1" i="1" spc="-1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 итогам</a:t>
            </a:r>
            <a:r>
              <a:rPr sz="1800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внешних</a:t>
            </a:r>
            <a:r>
              <a:rPr sz="1800"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процедур</a:t>
            </a:r>
            <a:r>
              <a:rPr sz="1800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оценки,</a:t>
            </a:r>
            <a:r>
              <a:rPr sz="18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организуемых</a:t>
            </a:r>
            <a:r>
              <a:rPr sz="1800"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официальными</a:t>
            </a:r>
            <a:r>
              <a:rPr sz="1800" b="1" i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государственными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учреждениями </a:t>
            </a:r>
            <a:r>
              <a:rPr sz="1800" b="1" i="1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(федеральными,</a:t>
            </a:r>
            <a:r>
              <a:rPr sz="1800" b="1" i="1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региональными,</a:t>
            </a:r>
            <a:r>
              <a:rPr sz="1800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 err="1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муниципальными</a:t>
            </a:r>
            <a:r>
              <a:rPr sz="1800" b="1" i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800" b="1" i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 pitchFamily="18" charset="0"/>
              <a:cs typeface="Times New Roman" pitchFamily="18" charset="0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sz="18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достижение обучающимися </a:t>
            </a:r>
            <a:r>
              <a:rPr sz="18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sz="18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ОВЗ стабильных положительных </a:t>
            </a:r>
            <a:r>
              <a:rPr sz="18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результатов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освоения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адаптированных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sz="1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итогам внешней экспертизы</a:t>
            </a:r>
            <a:r>
              <a:rPr sz="18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sz="1800"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последние</a:t>
            </a:r>
            <a:r>
              <a:rPr sz="1800"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  <a:r>
              <a:rPr sz="1800"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ниже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средних показателей</a:t>
            </a:r>
            <a:r>
              <a:rPr sz="18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sz="1800"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РФ </a:t>
            </a:r>
            <a:r>
              <a:rPr sz="1800" b="1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sz="1800"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региону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(не менее 2-х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экспертиз).</a:t>
            </a:r>
            <a:endParaRPr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 pitchFamily="18" charset="0"/>
              <a:cs typeface="Times New Roman" pitchFamily="18" charset="0"/>
            </a:endParaRPr>
          </a:p>
          <a:p>
            <a:pPr marL="12700" marR="398145" algn="just">
              <a:lnSpc>
                <a:spcPct val="100000"/>
              </a:lnSpc>
            </a:pPr>
            <a:r>
              <a:rPr sz="18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sz="18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достижение</a:t>
            </a:r>
            <a:r>
              <a:rPr sz="1800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обучающимися</a:t>
            </a:r>
            <a:r>
              <a:rPr sz="1800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sz="1800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ОВЗ</a:t>
            </a:r>
            <a:r>
              <a:rPr sz="1800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стабильных</a:t>
            </a:r>
            <a:r>
              <a:rPr sz="1800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положительных</a:t>
            </a:r>
            <a:r>
              <a:rPr sz="1800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результатов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освоения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адаптированных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sz="1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итогам внешней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экспертизы</a:t>
            </a:r>
            <a:r>
              <a:rPr sz="18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sz="1800"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последние</a:t>
            </a:r>
            <a:r>
              <a:rPr sz="1800" b="1" spc="3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лет</a:t>
            </a:r>
            <a:r>
              <a:rPr sz="1800"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ниже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средних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показателей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sz="1800" b="1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муниципалитету</a:t>
            </a:r>
            <a:r>
              <a:rPr sz="1800"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(не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менее</a:t>
            </a:r>
            <a:r>
              <a:rPr sz="1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2-х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экспертиз).</a:t>
            </a:r>
            <a:endParaRPr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 pitchFamily="18" charset="0"/>
              <a:cs typeface="Times New Roman" pitchFamily="18" charset="0"/>
            </a:endParaRPr>
          </a:p>
          <a:p>
            <a:pPr marL="12700" marR="319405" algn="just">
              <a:lnSpc>
                <a:spcPct val="100000"/>
              </a:lnSpc>
            </a:pPr>
            <a:r>
              <a:rPr sz="18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18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достижение</a:t>
            </a:r>
            <a:r>
              <a:rPr sz="1800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обучающимися</a:t>
            </a:r>
            <a:r>
              <a:rPr sz="1800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sz="1800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ОВЗ</a:t>
            </a:r>
            <a:r>
              <a:rPr sz="1800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стабильных</a:t>
            </a:r>
            <a:r>
              <a:rPr sz="1800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положительных</a:t>
            </a:r>
            <a:r>
              <a:rPr sz="1800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результатов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освоения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 адаптированных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sz="1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итогам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внешней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экспертизы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sz="18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latin typeface="Times New Roman" pitchFamily="18" charset="0"/>
                <a:cs typeface="Times New Roman" pitchFamily="18" charset="0"/>
              </a:rPr>
              <a:t>последние</a:t>
            </a:r>
            <a:r>
              <a:rPr sz="1800" b="1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sz="1800" b="1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latin typeface="Times New Roman" pitchFamily="18" charset="0"/>
                <a:cs typeface="Times New Roman" pitchFamily="18" charset="0"/>
              </a:rPr>
              <a:t>года</a:t>
            </a:r>
            <a:r>
              <a:rPr sz="1800" b="1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ниже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средних показателей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sz="1800"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образовательной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организации</a:t>
            </a:r>
            <a:r>
              <a:rPr sz="1800" b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(не менее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2-х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экспертиз).</a:t>
            </a:r>
            <a:endParaRPr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1125200" y="6187948"/>
            <a:ext cx="818073" cy="5885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14400" y="304800"/>
            <a:ext cx="11049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76835" indent="54610" algn="just">
              <a:lnSpc>
                <a:spcPct val="100000"/>
              </a:lnSpc>
              <a:spcBef>
                <a:spcPts val="100"/>
              </a:spcBef>
            </a:pPr>
            <a:r>
              <a:rPr lang="ru-RU" b="1" i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2.2. Достижение</a:t>
            </a:r>
            <a:r>
              <a:rPr lang="ru-RU" b="1" i="1" spc="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обучающимися</a:t>
            </a:r>
            <a:r>
              <a:rPr lang="ru-RU"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ограниченными</a:t>
            </a:r>
            <a:r>
              <a:rPr lang="ru-RU" b="1" i="1" spc="3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возможностями</a:t>
            </a:r>
            <a:r>
              <a:rPr lang="ru-RU" b="1" i="1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здоровья</a:t>
            </a:r>
            <a:r>
              <a:rPr lang="ru-RU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стабильных 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положительных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результатов</a:t>
            </a:r>
            <a:r>
              <a:rPr lang="ru-RU" b="1" i="1" spc="-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освоения</a:t>
            </a:r>
            <a:r>
              <a:rPr lang="ru-RU"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адаптированных</a:t>
            </a:r>
            <a:r>
              <a:rPr lang="ru-RU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образовательных программ</a:t>
            </a:r>
            <a:r>
              <a:rPr lang="ru-RU" b="1" i="1" spc="3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итогам</a:t>
            </a:r>
            <a:r>
              <a:rPr lang="ru-RU" b="1" i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мониторинга </a:t>
            </a:r>
            <a:r>
              <a:rPr lang="ru-RU" b="1" i="1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системы</a:t>
            </a:r>
            <a:r>
              <a:rPr lang="ru-RU" b="1" i="1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образования,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проводимого</a:t>
            </a:r>
            <a:r>
              <a:rPr lang="ru-RU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порядке,</a:t>
            </a:r>
            <a:r>
              <a:rPr lang="ru-RU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установленном</a:t>
            </a:r>
            <a:r>
              <a:rPr lang="ru-RU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Правительством</a:t>
            </a:r>
            <a:r>
              <a:rPr lang="ru-RU" b="1" i="1" spc="-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Российской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Федерации,</a:t>
            </a:r>
            <a:r>
              <a:rPr lang="ru-RU"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также</a:t>
            </a:r>
            <a:r>
              <a:rPr lang="ru-RU" b="1" i="1" spc="-1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 итогам</a:t>
            </a:r>
            <a:r>
              <a:rPr lang="ru-RU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внешних</a:t>
            </a:r>
            <a:r>
              <a:rPr lang="ru-RU"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процедур</a:t>
            </a:r>
            <a:r>
              <a:rPr lang="ru-RU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оценки,</a:t>
            </a:r>
            <a:r>
              <a:rPr lang="ru-RU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организуемых</a:t>
            </a:r>
            <a:r>
              <a:rPr lang="ru-RU"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официальными</a:t>
            </a:r>
            <a:r>
              <a:rPr lang="ru-RU" b="1" i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государственными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учреждениями </a:t>
            </a:r>
            <a:r>
              <a:rPr lang="ru-RU" b="1" i="1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(федеральными,</a:t>
            </a:r>
            <a:r>
              <a:rPr lang="ru-RU" b="1" i="1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региональными,</a:t>
            </a:r>
            <a:r>
              <a:rPr lang="ru-RU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муниципальными)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Мониторинги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динамики, графики о достижениях обучающихся стабильных положительных результатов освоения образовательных программ по итогам внешней экспертизы. Данные о поступлении обучающихся в организации профессионального и высшего образования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Пример оформления. Вся информация с ОФИЦИАЛЬНОГО САЙТА для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размещения информации о государственных (муниципальных)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учреждениях.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независимой оценки качества содержания образовательной деятельности и организации образовательного процесса (в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условий реализации образовательной программы) по итогам мониторинга системы образования, проводимого в порядке, установленном Правительством Российской Федерации показывают, что МБДОУ – детский сад "Капелька" получил 90,84 баллов.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Оценки по критериям: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Открытость и доступность информации об организации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97.3 баллов.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Комфортность условий предоставления услуг, в том числе время ее предоставления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99.5 баллов.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Доступность услуг для инвалидов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64 балла.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Доброжелательность, вежливость работников организации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94.6 баллов.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Удовлетворенность условиями оказания услуг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98.8 баллов 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2"/>
              </a:rPr>
              <a:t>bus.gov.ru/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2"/>
              </a:rPr>
              <a:t>info-card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2"/>
              </a:rPr>
              <a:t>/375902.</a:t>
            </a:r>
            <a:r>
              <a:rPr lang="ru-RU" dirty="0"/>
              <a:t/>
            </a:r>
            <a:br>
              <a:rPr lang="ru-RU" dirty="0"/>
            </a:b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47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609600"/>
            <a:ext cx="1086612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Критерий</a:t>
            </a:r>
            <a:r>
              <a:rPr sz="2400" b="1" spc="10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2.</a:t>
            </a:r>
            <a:r>
              <a:rPr sz="2400" b="1" spc="10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5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</a:t>
            </a:r>
            <a:r>
              <a:rPr sz="2400" b="1" spc="10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освоения</a:t>
            </a:r>
            <a:r>
              <a:rPr sz="2400" b="1" spc="15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5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обучающимися</a:t>
            </a:r>
            <a:r>
              <a:rPr sz="24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5" dirty="0" err="1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sz="2400" b="1" spc="40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5" dirty="0" err="1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lang="ru-RU" sz="2400" b="1" spc="-5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sz="2400" b="1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1235200"/>
            <a:ext cx="11552124" cy="49988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47370" indent="54610" algn="just">
              <a:lnSpc>
                <a:spcPct val="100000"/>
              </a:lnSpc>
              <a:spcBef>
                <a:spcPts val="100"/>
              </a:spcBef>
            </a:pP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Баллы </a:t>
            </a:r>
            <a:r>
              <a:rPr b="1" i="1" spc="-5" dirty="0" err="1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показателя</a:t>
            </a:r>
            <a:r>
              <a:rPr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2.3</a:t>
            </a:r>
            <a:r>
              <a:rPr lang="ru-RU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ограниченными</a:t>
            </a:r>
            <a:r>
              <a:rPr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возможностями</a:t>
            </a:r>
            <a:r>
              <a:rPr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здоровья</a:t>
            </a:r>
            <a:r>
              <a:rPr b="1" i="1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научной </a:t>
            </a:r>
            <a:r>
              <a:rPr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(интеллектуальной),</a:t>
            </a:r>
            <a:r>
              <a:rPr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творческой, </a:t>
            </a:r>
            <a:r>
              <a:rPr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физкультурно-спортивной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других</a:t>
            </a:r>
            <a:r>
              <a:rPr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видах</a:t>
            </a:r>
            <a:r>
              <a:rPr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деятельности,</a:t>
            </a:r>
            <a:r>
              <a:rPr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достижения </a:t>
            </a:r>
            <a:r>
              <a:rPr b="1" i="1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в</a:t>
            </a:r>
            <a:r>
              <a:rPr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олимпиадах,</a:t>
            </a:r>
            <a:r>
              <a:rPr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конкурсах,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фестивалях,</a:t>
            </a:r>
            <a:r>
              <a:rPr b="1" i="1" spc="-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соревнованиях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lnSpc>
                <a:spcPct val="100000"/>
              </a:lnSpc>
            </a:pPr>
            <a:r>
              <a:rPr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ежегодное</a:t>
            </a:r>
            <a:r>
              <a:rPr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участие 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 ОВЗ</a:t>
            </a:r>
            <a:r>
              <a:rPr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научных</a:t>
            </a:r>
            <a:r>
              <a:rPr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(интеллектуальных),</a:t>
            </a:r>
            <a:r>
              <a:rPr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творческих,</a:t>
            </a:r>
            <a:r>
              <a:rPr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спортивных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5080" algn="just">
              <a:lnSpc>
                <a:spcPct val="100000"/>
              </a:lnSpc>
            </a:pPr>
            <a:r>
              <a:rPr spc="-5" dirty="0">
                <a:latin typeface="Times New Roman" pitchFamily="18" charset="0"/>
                <a:cs typeface="Times New Roman" pitchFamily="18" charset="0"/>
              </a:rPr>
              <a:t>олимпиадах,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конкурсах,</a:t>
            </a:r>
            <a:r>
              <a:rPr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фестивалях,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 соревнованиях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направлению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аттестуемого </a:t>
            </a:r>
            <a:r>
              <a:rPr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региональном</a:t>
            </a:r>
            <a:r>
              <a:rPr b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(и</a:t>
            </a:r>
            <a:r>
              <a:rPr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выше)</a:t>
            </a:r>
            <a:r>
              <a:rPr b="1" spc="4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уровне</a:t>
            </a:r>
            <a:r>
              <a:rPr b="1" spc="4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и</a:t>
            </a:r>
            <a:r>
              <a:rPr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наличие</a:t>
            </a:r>
            <a:r>
              <a:rPr b="1" spc="3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обучающихся-победителей</a:t>
            </a:r>
            <a:r>
              <a:rPr b="1" spc="3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призеров</a:t>
            </a:r>
            <a:r>
              <a:rPr b="1" spc="4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ниже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регионального уровня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представлены</a:t>
            </a:r>
            <a:r>
              <a:rPr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подтверждающие</a:t>
            </a:r>
            <a:r>
              <a:rPr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документы</a:t>
            </a:r>
            <a:r>
              <a:rPr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(копии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дипломов,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сертификатов)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период</a:t>
            </a:r>
            <a:r>
              <a:rPr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лет.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12065" algn="just">
              <a:lnSpc>
                <a:spcPct val="100000"/>
              </a:lnSpc>
            </a:pPr>
            <a:r>
              <a:rPr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ежегодное</a:t>
            </a:r>
            <a:r>
              <a:rPr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обучающихся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ОВЗ</a:t>
            </a:r>
            <a:r>
              <a:rPr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научных</a:t>
            </a:r>
            <a:r>
              <a:rPr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(интеллектуальных),</a:t>
            </a:r>
            <a:r>
              <a:rPr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творческих,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спортивных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олимпиадах, </a:t>
            </a:r>
            <a:r>
              <a:rPr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конкурсах, фестивалях,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соревнованиях по направлению профессиональной деятельности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аттестуемого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региональном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b="1" u="heavy" spc="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наличие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обучающихся-победителей</a:t>
            </a:r>
            <a:r>
              <a:rPr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призеров</a:t>
            </a:r>
            <a:r>
              <a:rPr b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на муниципальном</a:t>
            </a:r>
            <a:r>
              <a:rPr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уровне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2700" algn="just">
              <a:lnSpc>
                <a:spcPct val="100000"/>
              </a:lnSpc>
            </a:pPr>
            <a:r>
              <a:rPr spc="-5" dirty="0">
                <a:latin typeface="Times New Roman" pitchFamily="18" charset="0"/>
                <a:cs typeface="Times New Roman" pitchFamily="18" charset="0"/>
              </a:rPr>
              <a:t>представлены</a:t>
            </a:r>
            <a:r>
              <a:rPr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подтверждающие</a:t>
            </a:r>
            <a:r>
              <a:rPr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документы</a:t>
            </a:r>
            <a:r>
              <a:rPr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(копии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дипломов,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сертификатов)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период</a:t>
            </a:r>
            <a:r>
              <a:rPr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.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990600" algn="just">
              <a:lnSpc>
                <a:spcPct val="100000"/>
              </a:lnSpc>
            </a:pPr>
            <a:r>
              <a:rPr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наличие обучающихся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 ОВЗ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участвующих в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научных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(интеллектуальных), творческих,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спортивных </a:t>
            </a:r>
            <a:r>
              <a:rPr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конкурсах,</a:t>
            </a:r>
            <a:r>
              <a:rPr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фестивалях,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соревнованиях по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направлению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аттестуемого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728980" algn="just">
              <a:lnSpc>
                <a:spcPct val="100000"/>
              </a:lnSpc>
            </a:pP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муниципальном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(и</a:t>
            </a:r>
            <a:r>
              <a:rPr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выше)</a:t>
            </a:r>
            <a:r>
              <a:rPr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уровне</a:t>
            </a:r>
            <a:r>
              <a:rPr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наличие</a:t>
            </a:r>
            <a:r>
              <a:rPr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обучающихся-победителей</a:t>
            </a:r>
            <a:r>
              <a:rPr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b="1" u="heavy" spc="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призеров</a:t>
            </a:r>
            <a:r>
              <a:rPr b="1" spc="3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уровне</a:t>
            </a:r>
            <a:r>
              <a:rPr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ОО</a:t>
            </a:r>
            <a:r>
              <a:rPr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представлены</a:t>
            </a:r>
            <a:r>
              <a:rPr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подтверждающие</a:t>
            </a:r>
            <a:r>
              <a:rPr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документы</a:t>
            </a:r>
            <a:r>
              <a:rPr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(копии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 дипломов,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сертификатов)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менее</a:t>
            </a:r>
            <a:r>
              <a:rPr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чем</a:t>
            </a:r>
            <a:r>
              <a:rPr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за 3</a:t>
            </a:r>
            <a:r>
              <a:rPr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.</a:t>
            </a:r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1108267" y="6148152"/>
            <a:ext cx="818073" cy="5885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457200"/>
            <a:ext cx="10972800" cy="1213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47370" lvl="0" indent="54610" algn="just">
              <a:spcBef>
                <a:spcPts val="100"/>
              </a:spcBef>
            </a:pP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2.3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lang="ru-RU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ограниченными</a:t>
            </a:r>
            <a:r>
              <a:rPr lang="ru-RU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возможностями</a:t>
            </a:r>
            <a:r>
              <a:rPr lang="ru-RU"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здоровья</a:t>
            </a:r>
            <a:r>
              <a:rPr lang="ru-RU" b="1" i="1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научной 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(интеллектуальной),</a:t>
            </a:r>
            <a:r>
              <a:rPr lang="ru-RU"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творческой, 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физкультурно-спортивной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других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видах</a:t>
            </a:r>
            <a:r>
              <a:rPr lang="ru-RU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деятельности,</a:t>
            </a:r>
            <a:r>
              <a:rPr lang="ru-RU"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достижения </a:t>
            </a:r>
            <a:r>
              <a:rPr lang="ru-RU" b="1" i="1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в</a:t>
            </a:r>
            <a:r>
              <a:rPr lang="ru-RU"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олимпиадах,</a:t>
            </a:r>
            <a:r>
              <a:rPr lang="ru-RU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конкурсах,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фестивалях,</a:t>
            </a:r>
            <a:r>
              <a:rPr lang="ru-RU" b="1" i="1" spc="-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соревнованиях.</a:t>
            </a:r>
          </a:p>
          <a:p>
            <a:pPr marL="12700" marR="547370" lvl="0" indent="54610" algn="just">
              <a:spcBef>
                <a:spcPts val="100"/>
              </a:spcBef>
            </a:pP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3467" y="1981200"/>
            <a:ext cx="11353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Копии сертификатов участия, дипломы и грамоты обучающихся по результатам олимпиад, конкурсов, соревнований, конференций с указанием уровня, учредителя и даты проведения мероприятия, имеющих отношение к профессиональной деятельности аттестуемого.</a:t>
            </a:r>
          </a:p>
          <a:p>
            <a:pPr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Пример оформления.</a:t>
            </a:r>
          </a:p>
          <a:p>
            <a:pPr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446613"/>
              </p:ext>
            </p:extLst>
          </p:nvPr>
        </p:nvGraphicFramePr>
        <p:xfrm>
          <a:off x="643468" y="3505198"/>
          <a:ext cx="11091332" cy="30480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0623"/>
                <a:gridCol w="1708827"/>
                <a:gridCol w="4264046"/>
                <a:gridCol w="3127836"/>
              </a:tblGrid>
              <a:tr h="5541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Уровень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Время проведения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Организатор/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название мероприятия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Результат участия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41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Всероссийский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2024 г.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СМИ «Изумрудный город». Всероссийская онлайн-олимпиада «Буквы и звуки».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Диплом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группа № 7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1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Районный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2023 г.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ДДТ «Мастер». Конкурс художественного творчества «Новогодняя Россия – 2023».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Диплом I степени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И.Ф. ребенка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41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Районный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2023 г.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МБУДО НР «СЮН». Фотоконкурс «В объективе натуралиста».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Диплом </a:t>
                      </a:r>
                      <a:r>
                        <a:rPr lang="en-US" sz="1200" dirty="0">
                          <a:effectLst/>
                        </a:rPr>
                        <a:t>III </a:t>
                      </a:r>
                      <a:r>
                        <a:rPr lang="ru-RU" sz="1200" dirty="0">
                          <a:effectLst/>
                        </a:rPr>
                        <a:t>степени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И.Ф. ребенка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41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Районный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2023 г.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ДДТ «Мастер». Открытая дистанционная викторина «Бескрайние дали космоса».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Диплом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группа № 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86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70328" y="639686"/>
            <a:ext cx="8340471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Критерий</a:t>
            </a:r>
            <a:r>
              <a:rPr sz="2400" b="1" spc="-15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3.</a:t>
            </a:r>
            <a:r>
              <a:rPr sz="2400" b="1" spc="-20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Непрерывный</a:t>
            </a:r>
            <a:r>
              <a:rPr sz="2400" b="1" spc="-10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5" dirty="0" err="1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профессиональный</a:t>
            </a:r>
            <a:r>
              <a:rPr sz="2400" b="1" spc="20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5" dirty="0" err="1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рост</a:t>
            </a:r>
            <a:r>
              <a:rPr lang="ru-RU" sz="2400" b="1" spc="-5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sz="2400" b="1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7476" y="1230248"/>
            <a:ext cx="11113135" cy="502958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7310" algn="just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001F5F"/>
                </a:solidFill>
                <a:latin typeface="Times New Roman"/>
                <a:cs typeface="Times New Roman"/>
              </a:rPr>
              <a:t>Баллы</a:t>
            </a:r>
            <a:r>
              <a:rPr sz="1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i="1" spc="-5" dirty="0" err="1">
                <a:solidFill>
                  <a:srgbClr val="001F5F"/>
                </a:solidFill>
                <a:latin typeface="Times New Roman"/>
                <a:cs typeface="Times New Roman"/>
              </a:rPr>
              <a:t>показателя</a:t>
            </a:r>
            <a:r>
              <a:rPr sz="1800" b="1" i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i="1" dirty="0" smtClean="0">
                <a:solidFill>
                  <a:srgbClr val="001F5F"/>
                </a:solidFill>
                <a:latin typeface="Times New Roman"/>
                <a:cs typeface="Times New Roman"/>
              </a:rPr>
              <a:t>3.1</a:t>
            </a:r>
            <a:r>
              <a:rPr lang="ru-RU" sz="1800" b="1" i="1" dirty="0" smtClean="0">
                <a:solidFill>
                  <a:srgbClr val="001F5F"/>
                </a:solidFill>
                <a:latin typeface="Times New Roman"/>
                <a:cs typeface="Times New Roman"/>
              </a:rPr>
              <a:t>.</a:t>
            </a:r>
            <a:r>
              <a:rPr sz="1800" b="1" i="1" spc="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/>
                <a:cs typeface="Times New Roman"/>
              </a:rPr>
              <a:t>Активное</a:t>
            </a:r>
            <a:r>
              <a:rPr sz="1800" b="1" i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/>
                <a:cs typeface="Times New Roman"/>
              </a:rPr>
              <a:t>самообразование</a:t>
            </a:r>
            <a:r>
              <a:rPr sz="1800" b="1" i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и темп </a:t>
            </a:r>
            <a:r>
              <a:rPr sz="1800" b="1" i="1" spc="-5" dirty="0" err="1">
                <a:solidFill>
                  <a:srgbClr val="001F5F"/>
                </a:solidFill>
                <a:latin typeface="Times New Roman"/>
                <a:cs typeface="Times New Roman"/>
              </a:rPr>
              <a:t>повышения</a:t>
            </a:r>
            <a:r>
              <a:rPr sz="1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i="1" spc="-5" dirty="0" err="1" smtClean="0">
                <a:solidFill>
                  <a:srgbClr val="001F5F"/>
                </a:solidFill>
                <a:latin typeface="Times New Roman"/>
                <a:cs typeface="Times New Roman"/>
              </a:rPr>
              <a:t>квалификации</a:t>
            </a:r>
            <a:r>
              <a:rPr lang="ru-RU" sz="1800" b="1" i="1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.</a:t>
            </a:r>
            <a:endParaRPr sz="1800" dirty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12700" marR="23495" algn="just">
              <a:lnSpc>
                <a:spcPct val="100000"/>
              </a:lnSpc>
            </a:pPr>
            <a:r>
              <a:rPr sz="1800" b="1" dirty="0" smtClean="0">
                <a:latin typeface="Times New Roman"/>
                <a:cs typeface="Times New Roman"/>
              </a:rPr>
              <a:t>3</a:t>
            </a:r>
            <a:r>
              <a:rPr sz="1800" dirty="0" smtClean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представлены </a:t>
            </a:r>
            <a:r>
              <a:rPr sz="1800" dirty="0">
                <a:latin typeface="Times New Roman"/>
                <a:cs typeface="Times New Roman"/>
              </a:rPr>
              <a:t>документы, </a:t>
            </a:r>
            <a:r>
              <a:rPr sz="1800" spc="-5" dirty="0">
                <a:latin typeface="Times New Roman"/>
                <a:cs typeface="Times New Roman"/>
              </a:rPr>
              <a:t>подтверждающие </a:t>
            </a:r>
            <a:r>
              <a:rPr sz="1800" dirty="0">
                <a:latin typeface="Times New Roman"/>
                <a:cs typeface="Times New Roman"/>
              </a:rPr>
              <a:t>активное </a:t>
            </a:r>
            <a:r>
              <a:rPr sz="1800" spc="-5" dirty="0">
                <a:latin typeface="Times New Roman"/>
                <a:cs typeface="Times New Roman"/>
              </a:rPr>
              <a:t>повышение квалификации </a:t>
            </a:r>
            <a:r>
              <a:rPr sz="1800" dirty="0">
                <a:latin typeface="Times New Roman"/>
                <a:cs typeface="Times New Roman"/>
              </a:rPr>
              <a:t>(за </a:t>
            </a:r>
            <a:r>
              <a:rPr sz="1800" spc="-5" dirty="0">
                <a:latin typeface="Times New Roman"/>
                <a:cs typeface="Times New Roman"/>
              </a:rPr>
              <a:t>предшествующие </a:t>
            </a:r>
            <a:r>
              <a:rPr sz="1800" dirty="0">
                <a:latin typeface="Times New Roman"/>
                <a:cs typeface="Times New Roman"/>
              </a:rPr>
              <a:t>3 года,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суммарным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объемом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1800" b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менее</a:t>
            </a:r>
            <a:r>
              <a:rPr sz="18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108</a:t>
            </a:r>
            <a:r>
              <a:rPr sz="1800" b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часов</a:t>
            </a:r>
            <a:r>
              <a:rPr sz="1800" b="1" dirty="0">
                <a:latin typeface="Times New Roman"/>
                <a:cs typeface="Times New Roman"/>
              </a:rPr>
              <a:t>,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т.ч. по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дополнительным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профессиональным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программам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повышения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квалификации,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входящим</a:t>
            </a:r>
            <a:r>
              <a:rPr sz="1800" dirty="0">
                <a:latin typeface="Times New Roman"/>
                <a:cs typeface="Times New Roman"/>
              </a:rPr>
              <a:t> в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Федеральный</a:t>
            </a:r>
            <a:r>
              <a:rPr sz="18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реестр</a:t>
            </a:r>
            <a:r>
              <a:rPr sz="1800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дополнительных</a:t>
            </a:r>
            <a:r>
              <a:rPr sz="1800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профессиональных</a:t>
            </a:r>
            <a:r>
              <a:rPr sz="18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программ</a:t>
            </a:r>
            <a:r>
              <a:rPr sz="1800" dirty="0">
                <a:latin typeface="Times New Roman"/>
                <a:cs typeface="Times New Roman"/>
              </a:rPr>
              <a:t>)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</a:t>
            </a:r>
            <a:r>
              <a:rPr sz="1800" dirty="0">
                <a:latin typeface="Times New Roman"/>
                <a:cs typeface="Times New Roman"/>
              </a:rPr>
              <a:t> теме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(направлению) профессиональной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деятельности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(или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проблемы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профессионального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проекта)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и/или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переподготовку </a:t>
            </a:r>
            <a:r>
              <a:rPr sz="1800" dirty="0">
                <a:latin typeface="Times New Roman"/>
                <a:cs typeface="Times New Roman"/>
              </a:rPr>
              <a:t>в соответствии с </a:t>
            </a:r>
            <a:r>
              <a:rPr sz="1800" spc="-5" dirty="0">
                <a:latin typeface="Times New Roman"/>
                <a:cs typeface="Times New Roman"/>
              </a:rPr>
              <a:t>должностью </a:t>
            </a:r>
            <a:r>
              <a:rPr sz="1800" dirty="0">
                <a:latin typeface="Times New Roman"/>
                <a:cs typeface="Times New Roman"/>
              </a:rPr>
              <a:t>аттестуемого в </a:t>
            </a:r>
            <a:r>
              <a:rPr sz="1800" spc="-5" dirty="0">
                <a:latin typeface="Times New Roman"/>
                <a:cs typeface="Times New Roman"/>
              </a:rPr>
              <a:t>федеральных, </a:t>
            </a:r>
            <a:r>
              <a:rPr sz="1800" dirty="0">
                <a:latin typeface="Times New Roman"/>
                <a:cs typeface="Times New Roman"/>
              </a:rPr>
              <a:t>государственных, </a:t>
            </a:r>
            <a:r>
              <a:rPr sz="1800" spc="-5" dirty="0">
                <a:latin typeface="Times New Roman"/>
                <a:cs typeface="Times New Roman"/>
              </a:rPr>
              <a:t>муниципальных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образовательных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организациях</a:t>
            </a:r>
            <a:r>
              <a:rPr sz="1800" spc="-5" dirty="0" smtClean="0">
                <a:latin typeface="Times New Roman"/>
                <a:cs typeface="Times New Roman"/>
              </a:rPr>
              <a:t>.</a:t>
            </a:r>
            <a:endParaRPr lang="ru-RU" sz="1800" spc="-5" dirty="0" smtClean="0">
              <a:latin typeface="Times New Roman"/>
              <a:cs typeface="Times New Roman"/>
            </a:endParaRPr>
          </a:p>
          <a:p>
            <a:pPr marL="12700" marR="23495" algn="just">
              <a:lnSpc>
                <a:spcPct val="100000"/>
              </a:lnSpc>
            </a:pP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2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представлены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документы,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подтверждающие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повышение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квалификации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(за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предшествующие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3 года,</a:t>
            </a:r>
          </a:p>
          <a:p>
            <a:pPr marL="12700" marR="508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суммарным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объемом </a:t>
            </a:r>
            <a:r>
              <a:rPr sz="18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1800" b="1" spc="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менее</a:t>
            </a:r>
            <a:r>
              <a:rPr sz="18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72</a:t>
            </a:r>
            <a:r>
              <a:rPr sz="1800" b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часов</a:t>
            </a:r>
            <a:r>
              <a:rPr sz="1800" dirty="0">
                <a:latin typeface="Times New Roman"/>
                <a:cs typeface="Times New Roman"/>
              </a:rPr>
              <a:t>)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теме </a:t>
            </a:r>
            <a:r>
              <a:rPr sz="1800" spc="-5" dirty="0">
                <a:latin typeface="Times New Roman"/>
                <a:cs typeface="Times New Roman"/>
              </a:rPr>
              <a:t>(направлению)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профессиональной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деятельности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(или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проблемы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профессионального проекта) и/или переподготовку </a:t>
            </a:r>
            <a:r>
              <a:rPr sz="1800" dirty="0">
                <a:latin typeface="Times New Roman"/>
                <a:cs typeface="Times New Roman"/>
              </a:rPr>
              <a:t>в соответствии с должностью аттестуемого в </a:t>
            </a:r>
            <a:r>
              <a:rPr sz="1800" spc="-5" dirty="0">
                <a:latin typeface="Times New Roman"/>
                <a:cs typeface="Times New Roman"/>
              </a:rPr>
              <a:t>федеральных, </a:t>
            </a:r>
            <a:r>
              <a:rPr sz="1800" dirty="0">
                <a:latin typeface="Times New Roman"/>
                <a:cs typeface="Times New Roman"/>
              </a:rPr>
              <a:t> государственных,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муниципальных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образовательных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организациях</a:t>
            </a:r>
            <a:r>
              <a:rPr sz="1800" spc="-5" dirty="0" smtClean="0">
                <a:latin typeface="Times New Roman"/>
                <a:cs typeface="Times New Roman"/>
              </a:rPr>
              <a:t>.</a:t>
            </a:r>
            <a:endParaRPr lang="ru-RU" sz="1800" spc="-5" dirty="0" smtClean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endParaRPr sz="1800" dirty="0">
              <a:latin typeface="Times New Roman"/>
              <a:cs typeface="Times New Roman"/>
            </a:endParaRPr>
          </a:p>
          <a:p>
            <a:pPr marL="12700" marR="942340" algn="just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latin typeface="Times New Roman"/>
                <a:cs typeface="Times New Roman"/>
              </a:rPr>
              <a:t>1</a:t>
            </a:r>
            <a:r>
              <a:rPr sz="1800" dirty="0">
                <a:latin typeface="Times New Roman"/>
                <a:cs typeface="Times New Roman"/>
              </a:rPr>
              <a:t> – </a:t>
            </a:r>
            <a:r>
              <a:rPr sz="1800" spc="-5" dirty="0">
                <a:latin typeface="Times New Roman"/>
                <a:cs typeface="Times New Roman"/>
              </a:rPr>
              <a:t>представлены </a:t>
            </a:r>
            <a:r>
              <a:rPr sz="1800" dirty="0">
                <a:latin typeface="Times New Roman"/>
                <a:cs typeface="Times New Roman"/>
              </a:rPr>
              <a:t>документы, </a:t>
            </a:r>
            <a:r>
              <a:rPr sz="1800" spc="-5" dirty="0">
                <a:latin typeface="Times New Roman"/>
                <a:cs typeface="Times New Roman"/>
              </a:rPr>
              <a:t>подтверждающие повышение квалификации </a:t>
            </a:r>
            <a:r>
              <a:rPr sz="1800" dirty="0">
                <a:latin typeface="Times New Roman"/>
                <a:cs typeface="Times New Roman"/>
              </a:rPr>
              <a:t>(за </a:t>
            </a:r>
            <a:r>
              <a:rPr sz="1800" spc="-5" dirty="0">
                <a:latin typeface="Times New Roman"/>
                <a:cs typeface="Times New Roman"/>
              </a:rPr>
              <a:t>предшествующие </a:t>
            </a:r>
            <a:r>
              <a:rPr sz="1800" dirty="0">
                <a:latin typeface="Times New Roman"/>
                <a:cs typeface="Times New Roman"/>
              </a:rPr>
              <a:t>3 года,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суммарным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объемом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не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менее</a:t>
            </a:r>
            <a:r>
              <a:rPr sz="18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36 часов</a:t>
            </a:r>
            <a:r>
              <a:rPr sz="1800" dirty="0">
                <a:latin typeface="Times New Roman"/>
                <a:cs typeface="Times New Roman"/>
              </a:rPr>
              <a:t>)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теме</a:t>
            </a:r>
            <a:r>
              <a:rPr sz="1800" spc="-5" dirty="0">
                <a:latin typeface="Times New Roman"/>
                <a:cs typeface="Times New Roman"/>
              </a:rPr>
              <a:t> (направлению)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профессиональной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деятельности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и/или</a:t>
            </a:r>
            <a:endParaRPr sz="1800" dirty="0">
              <a:latin typeface="Times New Roman"/>
              <a:cs typeface="Times New Roman"/>
            </a:endParaRPr>
          </a:p>
          <a:p>
            <a:pPr marL="12700" marR="254000" algn="just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переподготовку </a:t>
            </a:r>
            <a:r>
              <a:rPr sz="1800" dirty="0">
                <a:latin typeface="Times New Roman"/>
                <a:cs typeface="Times New Roman"/>
              </a:rPr>
              <a:t>в соответствии с </a:t>
            </a:r>
            <a:r>
              <a:rPr sz="1800" spc="-5" dirty="0">
                <a:latin typeface="Times New Roman"/>
                <a:cs typeface="Times New Roman"/>
              </a:rPr>
              <a:t>должностью </a:t>
            </a:r>
            <a:r>
              <a:rPr sz="1800" dirty="0">
                <a:latin typeface="Times New Roman"/>
                <a:cs typeface="Times New Roman"/>
              </a:rPr>
              <a:t>аттестуемого в </a:t>
            </a:r>
            <a:r>
              <a:rPr sz="1800" spc="-5" dirty="0">
                <a:latin typeface="Times New Roman"/>
                <a:cs typeface="Times New Roman"/>
              </a:rPr>
              <a:t>федеральных, </a:t>
            </a:r>
            <a:r>
              <a:rPr sz="1800" dirty="0">
                <a:latin typeface="Times New Roman"/>
                <a:cs typeface="Times New Roman"/>
              </a:rPr>
              <a:t>государственных, </a:t>
            </a:r>
            <a:r>
              <a:rPr sz="1800" spc="-5" dirty="0">
                <a:latin typeface="Times New Roman"/>
                <a:cs typeface="Times New Roman"/>
              </a:rPr>
              <a:t>муниципальных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образовательных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организациях.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11191574" y="5975137"/>
            <a:ext cx="818073" cy="5885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95400" y="228600"/>
            <a:ext cx="9372600" cy="2200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310" algn="just">
              <a:lnSpc>
                <a:spcPct val="100000"/>
              </a:lnSpc>
              <a:spcBef>
                <a:spcPts val="100"/>
              </a:spcBef>
            </a:pPr>
            <a:endParaRPr lang="ru-RU" sz="2000" b="1" i="1" dirty="0" smtClean="0">
              <a:latin typeface="Times New Roman"/>
              <a:cs typeface="Times New Roman"/>
            </a:endParaRPr>
          </a:p>
          <a:p>
            <a:pPr marL="67310" algn="just">
              <a:lnSpc>
                <a:spcPct val="100000"/>
              </a:lnSpc>
              <a:spcBef>
                <a:spcPts val="100"/>
              </a:spcBef>
            </a:pPr>
            <a:endParaRPr lang="ru-RU" sz="2000" b="1" i="1" dirty="0" smtClean="0">
              <a:latin typeface="Times New Roman"/>
              <a:cs typeface="Times New Roman"/>
            </a:endParaRPr>
          </a:p>
          <a:p>
            <a:pPr marL="67310" algn="just">
              <a:lnSpc>
                <a:spcPct val="100000"/>
              </a:lnSpc>
              <a:spcBef>
                <a:spcPts val="100"/>
              </a:spcBef>
            </a:pPr>
            <a:r>
              <a:rPr lang="ru-RU" sz="20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3.1.</a:t>
            </a:r>
            <a:r>
              <a:rPr lang="ru-RU" sz="2000" b="1" i="1" spc="5" dirty="0" smtClean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/>
                <a:cs typeface="Times New Roman"/>
              </a:rPr>
              <a:t>Активное</a:t>
            </a:r>
            <a:r>
              <a:rPr lang="ru-RU" sz="2000" b="1" i="1" spc="1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/>
                <a:cs typeface="Times New Roman"/>
              </a:rPr>
              <a:t>самообразование</a:t>
            </a:r>
            <a:r>
              <a:rPr lang="ru-RU" sz="2000" b="1" i="1" spc="1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/>
                <a:cs typeface="Times New Roman"/>
              </a:rPr>
              <a:t>и темп </a:t>
            </a:r>
            <a:r>
              <a:rPr lang="ru-RU" sz="2000" b="1" i="1" spc="-5" dirty="0">
                <a:solidFill>
                  <a:srgbClr val="002060"/>
                </a:solidFill>
                <a:latin typeface="Times New Roman"/>
                <a:cs typeface="Times New Roman"/>
              </a:rPr>
              <a:t>повышения</a:t>
            </a:r>
            <a:r>
              <a:rPr lang="ru-RU" sz="2000" b="1" i="1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ru-RU" sz="2000" b="1" i="1" spc="-5" dirty="0" smtClean="0">
                <a:solidFill>
                  <a:srgbClr val="002060"/>
                </a:solidFill>
                <a:latin typeface="Times New Roman"/>
                <a:cs typeface="Times New Roman"/>
              </a:rPr>
              <a:t>квалификации.</a:t>
            </a:r>
          </a:p>
          <a:p>
            <a:pPr marL="67310" algn="just">
              <a:lnSpc>
                <a:spcPct val="100000"/>
              </a:lnSpc>
              <a:spcBef>
                <a:spcPts val="100"/>
              </a:spcBef>
            </a:pPr>
            <a:endParaRPr lang="ru-RU" b="1" i="1" spc="-5" dirty="0">
              <a:solidFill>
                <a:srgbClr val="001F5F"/>
              </a:solidFill>
              <a:latin typeface="Times New Roman"/>
              <a:cs typeface="Times New Roman"/>
            </a:endParaRPr>
          </a:p>
          <a:p>
            <a:pPr marL="67310" algn="just">
              <a:lnSpc>
                <a:spcPct val="100000"/>
              </a:lnSpc>
              <a:spcBef>
                <a:spcPts val="100"/>
              </a:spcBef>
            </a:pPr>
            <a:endParaRPr lang="ru-RU" dirty="0" smtClean="0">
              <a:latin typeface="Times New Roman"/>
              <a:cs typeface="Times New Roman"/>
            </a:endParaRPr>
          </a:p>
          <a:p>
            <a:pPr marL="67310" algn="just">
              <a:lnSpc>
                <a:spcPct val="100000"/>
              </a:lnSpc>
              <a:spcBef>
                <a:spcPts val="100"/>
              </a:spcBef>
            </a:pPr>
            <a:endParaRPr lang="ru-RU" dirty="0">
              <a:latin typeface="Times New Roman"/>
              <a:cs typeface="Times New Roman"/>
            </a:endParaRPr>
          </a:p>
          <a:p>
            <a:pPr marL="67310" algn="just">
              <a:lnSpc>
                <a:spcPct val="100000"/>
              </a:lnSpc>
              <a:spcBef>
                <a:spcPts val="100"/>
              </a:spcBef>
            </a:pP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66800" y="2362200"/>
            <a:ext cx="101346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Копии удостоверений об освоении дополнительных профессиональных программ (повышения квалификации и переподготовки, стажировок), соответствующих должности аттестуемого; сертификаты участия в семинарах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dirty="0" smtClean="0"/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Документы </a:t>
            </a:r>
            <a:r>
              <a:rPr lang="ru-RU" sz="2000" dirty="0"/>
              <a:t>о повышении квалификации по программам, включенным в федеральный реестр ДПО </a:t>
            </a:r>
            <a:r>
              <a:rPr lang="ru-RU" sz="2000" b="1" u="sng" dirty="0" smtClean="0">
                <a:hlinkClick r:id="rId3" tooltip="https://dppo.apkpro.ru/registry/"/>
              </a:rPr>
              <a:t>https</a:t>
            </a:r>
            <a:r>
              <a:rPr lang="ru-RU" sz="2000" b="1" u="sng" dirty="0">
                <a:hlinkClick r:id="rId3" tooltip="https://dppo.apkpro.ru/registry/"/>
              </a:rPr>
              <a:t>://dppo.apkpro.ru/registry</a:t>
            </a:r>
            <a:r>
              <a:rPr lang="ru-RU" sz="2000" b="1" u="sng" dirty="0" smtClean="0">
                <a:hlinkClick r:id="rId3" tooltip="https://dppo.apkpro.ru/registry/"/>
              </a:rPr>
              <a:t>/</a:t>
            </a:r>
            <a:endParaRPr lang="ru-RU" sz="2000" b="1" u="sng" dirty="0" smtClean="0"/>
          </a:p>
          <a:p>
            <a:pPr algn="just"/>
            <a:endParaRPr lang="ru-RU" sz="20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инимально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допустимый срок освоения программ повышения квалификации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 может быть менее 16 часов, а срок освоения программ профессиональной переподготовки – менее 250 часов.</a:t>
            </a:r>
          </a:p>
        </p:txBody>
      </p:sp>
    </p:spTree>
    <p:extLst>
      <p:ext uri="{BB962C8B-B14F-4D97-AF65-F5344CB8AC3E}">
        <p14:creationId xmlns:p14="http://schemas.microsoft.com/office/powerpoint/2010/main" val="66560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800" y="152400"/>
            <a:ext cx="9102471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Критерий</a:t>
            </a:r>
            <a:r>
              <a:rPr sz="2400" b="1" spc="-15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3.</a:t>
            </a:r>
            <a:r>
              <a:rPr sz="2400" b="1" spc="-20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Непрерывный</a:t>
            </a:r>
            <a:r>
              <a:rPr sz="2400" b="1" spc="-10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5" dirty="0" err="1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профессиональный</a:t>
            </a:r>
            <a:r>
              <a:rPr sz="2400" b="1" spc="20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5" dirty="0" err="1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рост</a:t>
            </a:r>
            <a:r>
              <a:rPr lang="ru-RU" sz="2400" b="1" spc="-5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sz="2400" b="1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00" y="762000"/>
            <a:ext cx="11412220" cy="50218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70510" indent="54610" algn="just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Баллы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 err="1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показателя</a:t>
            </a:r>
            <a:r>
              <a:rPr sz="18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3.2</a:t>
            </a:r>
            <a:r>
              <a:rPr lang="ru-RU" sz="18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sz="1800" b="1" i="1" spc="1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Транслирование 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педагогических</a:t>
            </a:r>
            <a:r>
              <a:rPr sz="18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коллективах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практических</a:t>
            </a:r>
            <a:r>
              <a:rPr sz="1800"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результатов,</a:t>
            </a:r>
            <a:r>
              <a:rPr sz="1800" b="1" i="1" spc="-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опыта 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инновационной</a:t>
            </a:r>
            <a:r>
              <a:rPr sz="1800" b="1" i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sz="1800" b="1" i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аттестуемого,</a:t>
            </a:r>
            <a:r>
              <a:rPr sz="1800"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активное</a:t>
            </a:r>
            <a:r>
              <a:rPr sz="1800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участие в</a:t>
            </a:r>
            <a:r>
              <a:rPr sz="1800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работе</a:t>
            </a:r>
            <a:r>
              <a:rPr sz="18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методических </a:t>
            </a:r>
            <a:r>
              <a:rPr sz="1800" b="1" i="1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объединений,</a:t>
            </a:r>
            <a:r>
              <a:rPr sz="1800"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других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 err="1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педагогических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сообществ</a:t>
            </a:r>
            <a:r>
              <a:rPr lang="ru-RU" sz="18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 pitchFamily="18" charset="0"/>
              <a:cs typeface="Times New Roman" pitchFamily="18" charset="0"/>
            </a:endParaRPr>
          </a:p>
          <a:p>
            <a:pPr marL="12700" marR="147320" algn="just">
              <a:lnSpc>
                <a:spcPct val="100000"/>
              </a:lnSpc>
            </a:pPr>
            <a:r>
              <a:rPr sz="18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период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лет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представлены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публикации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(не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менее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четырёх</a:t>
            </a:r>
            <a:r>
              <a:rPr sz="18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официальных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рецензируемых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изданиях, на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веб-сайтах,</a:t>
            </a:r>
            <a:r>
              <a:rPr sz="18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имеющих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свидетельство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о регистрации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 СМИ,</a:t>
            </a:r>
            <a:r>
              <a:rPr sz="1800"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sz="1800"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выступления</a:t>
            </a:r>
            <a:r>
              <a:rPr sz="1800" b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(не</a:t>
            </a:r>
            <a:r>
              <a:rPr sz="1800" b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менее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четырёх),</a:t>
            </a:r>
            <a:r>
              <a:rPr sz="1800"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описывающие </a:t>
            </a:r>
            <a:r>
              <a:rPr sz="1800"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опыт</a:t>
            </a:r>
            <a:r>
              <a:rPr sz="1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и результаты</a:t>
            </a:r>
            <a:r>
              <a:rPr sz="18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инновационной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деятельности,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активного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участия</a:t>
            </a:r>
            <a:r>
              <a:rPr sz="1800" u="heavy" spc="-4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в работе</a:t>
            </a:r>
            <a:r>
              <a:rPr sz="1800" u="heavy" spc="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методических</a:t>
            </a:r>
            <a:r>
              <a:rPr sz="1800" u="heavy" spc="-2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объединений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на</a:t>
            </a:r>
            <a:endParaRPr sz="1800"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lnSpc>
                <a:spcPct val="100000"/>
              </a:lnSpc>
            </a:pPr>
            <a:r>
              <a:rPr sz="1800" spc="-5" dirty="0">
                <a:latin typeface="Times New Roman" pitchFamily="18" charset="0"/>
                <a:cs typeface="Times New Roman" pitchFamily="18" charset="0"/>
              </a:rPr>
              <a:t>мероприятиях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регионального</a:t>
            </a:r>
            <a:r>
              <a:rPr sz="1800" b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(и</a:t>
            </a:r>
            <a:r>
              <a:rPr sz="1800"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выше)</a:t>
            </a:r>
            <a:r>
              <a:rPr sz="1800" b="1" spc="3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уровня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имеются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подтверждающие</a:t>
            </a:r>
            <a:r>
              <a:rPr sz="18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документы.</a:t>
            </a: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 pitchFamily="18" charset="0"/>
              <a:cs typeface="Times New Roman" pitchFamily="18" charset="0"/>
            </a:endParaRPr>
          </a:p>
          <a:p>
            <a:pPr marL="12700" marR="262890" algn="just">
              <a:lnSpc>
                <a:spcPct val="100000"/>
              </a:lnSpc>
            </a:pPr>
            <a:r>
              <a:rPr sz="18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sz="18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sz="1800"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течение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sz="1800"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  <a:r>
              <a:rPr sz="1800"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представлены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публикации</a:t>
            </a:r>
            <a:r>
              <a:rPr sz="1800"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(не</a:t>
            </a:r>
            <a:r>
              <a:rPr sz="1800"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менее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трёх)</a:t>
            </a:r>
            <a:r>
              <a:rPr sz="1800"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официальных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рецензируемых</a:t>
            </a:r>
            <a:r>
              <a:rPr sz="1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изданиях, на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веб- </a:t>
            </a:r>
            <a:r>
              <a:rPr sz="1800"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сайтах,</a:t>
            </a:r>
            <a:r>
              <a:rPr sz="18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имеющих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свидетельство</a:t>
            </a:r>
            <a:r>
              <a:rPr sz="1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о регистрации</a:t>
            </a:r>
            <a:r>
              <a:rPr sz="18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СМИ,</a:t>
            </a:r>
            <a:r>
              <a:rPr sz="1800"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sz="1800"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выступления</a:t>
            </a:r>
            <a:r>
              <a:rPr sz="1800"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(не</a:t>
            </a:r>
            <a:r>
              <a:rPr sz="1800"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менее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трёх</a:t>
            </a:r>
            <a:r>
              <a:rPr sz="1800" b="1" spc="-5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sz="1800" b="1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мероприятиях</a:t>
            </a:r>
            <a:r>
              <a:rPr sz="1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endParaRPr sz="1800" dirty="0">
              <a:latin typeface="Times New Roman" pitchFamily="18" charset="0"/>
              <a:cs typeface="Times New Roman" pitchFamily="18" charset="0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ниже</a:t>
            </a:r>
            <a:r>
              <a:rPr sz="1800"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регионального</a:t>
            </a:r>
            <a:r>
              <a:rPr sz="1800" b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уровня</a:t>
            </a:r>
            <a:r>
              <a:rPr sz="1800"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(в</a:t>
            </a:r>
            <a:r>
              <a:rPr sz="18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т.ч.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рамках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sz="1800" u="heavy" spc="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методических объединений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),</a:t>
            </a:r>
            <a:r>
              <a:rPr sz="18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имеются</a:t>
            </a:r>
            <a:r>
              <a:rPr sz="18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подтверждающие </a:t>
            </a:r>
            <a:r>
              <a:rPr sz="1800"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документы.</a:t>
            </a: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 pitchFamily="18" charset="0"/>
              <a:cs typeface="Times New Roman" pitchFamily="18" charset="0"/>
            </a:endParaRPr>
          </a:p>
          <a:p>
            <a:pPr marL="12700" marR="19050" algn="just">
              <a:lnSpc>
                <a:spcPct val="100000"/>
              </a:lnSpc>
            </a:pPr>
            <a:r>
              <a:rPr sz="18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течение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3-х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лет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представлены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публикации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(не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менее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двух)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официальных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рецензируемых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изданиях, на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веб- 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сайтах,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имеющих свидетельство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о регистрации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СМИ, </a:t>
            </a:r>
            <a:r>
              <a:rPr sz="18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и/или </a:t>
            </a:r>
            <a:r>
              <a:rPr sz="18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выступления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(не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менее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двух)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мероприятиях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sz="1800"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ниже </a:t>
            </a:r>
            <a:r>
              <a:rPr sz="1800" b="1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муниципального</a:t>
            </a:r>
            <a:r>
              <a:rPr sz="1800"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уровня</a:t>
            </a:r>
            <a:r>
              <a:rPr sz="1800"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(в</a:t>
            </a:r>
            <a:r>
              <a:rPr sz="18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т.ч.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рамках</a:t>
            </a:r>
            <a:r>
              <a:rPr sz="1800" u="heavy" spc="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sz="1800" u="heavy" spc="-1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методических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объединений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), имеются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подтверждающие</a:t>
            </a:r>
            <a:endParaRPr sz="1800" dirty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Times New Roman" pitchFamily="18" charset="0"/>
                <a:cs typeface="Times New Roman" pitchFamily="18" charset="0"/>
              </a:rPr>
              <a:t>документы.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10820400" y="5783888"/>
            <a:ext cx="1122873" cy="9926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032" y="454179"/>
            <a:ext cx="1109932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spc="-5" dirty="0" smtClean="0">
                <a:solidFill>
                  <a:srgbClr val="AB0031"/>
                </a:solidFill>
                <a:latin typeface="Times New Roman" pitchFamily="18" charset="0"/>
                <a:cs typeface="Times New Roman" pitchFamily="18" charset="0"/>
              </a:rPr>
              <a:t>Основные н</a:t>
            </a:r>
            <a:r>
              <a:rPr sz="2000" b="1" spc="-5" dirty="0" err="1" smtClean="0">
                <a:solidFill>
                  <a:srgbClr val="AB0031"/>
                </a:solidFill>
                <a:latin typeface="Times New Roman" pitchFamily="18" charset="0"/>
                <a:cs typeface="Times New Roman" pitchFamily="18" charset="0"/>
              </a:rPr>
              <a:t>ормативные</a:t>
            </a:r>
            <a:r>
              <a:rPr sz="2000" b="1" spc="-5" dirty="0" smtClean="0">
                <a:solidFill>
                  <a:srgbClr val="AB00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dirty="0">
                <a:solidFill>
                  <a:srgbClr val="AB0031"/>
                </a:solidFill>
                <a:latin typeface="Times New Roman" pitchFamily="18" charset="0"/>
                <a:cs typeface="Times New Roman" pitchFamily="18" charset="0"/>
              </a:rPr>
              <a:t>правовые </a:t>
            </a:r>
            <a:r>
              <a:rPr sz="2000" b="1" spc="-5" dirty="0">
                <a:solidFill>
                  <a:srgbClr val="AB0031"/>
                </a:solidFill>
                <a:latin typeface="Times New Roman" pitchFamily="18" charset="0"/>
                <a:cs typeface="Times New Roman" pitchFamily="18" charset="0"/>
              </a:rPr>
              <a:t>акты, регламентирующие </a:t>
            </a:r>
            <a:r>
              <a:rPr sz="2000" b="1" spc="-710" dirty="0">
                <a:solidFill>
                  <a:srgbClr val="AB00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dirty="0">
                <a:solidFill>
                  <a:srgbClr val="AB0031"/>
                </a:solidFill>
                <a:latin typeface="Times New Roman" pitchFamily="18" charset="0"/>
                <a:cs typeface="Times New Roman" pitchFamily="18" charset="0"/>
              </a:rPr>
              <a:t>порядок проведения </a:t>
            </a:r>
            <a:r>
              <a:rPr sz="2000" b="1" spc="-5" dirty="0">
                <a:solidFill>
                  <a:srgbClr val="AB0031"/>
                </a:solidFill>
                <a:latin typeface="Times New Roman" pitchFamily="18" charset="0"/>
                <a:cs typeface="Times New Roman" pitchFamily="18" charset="0"/>
              </a:rPr>
              <a:t>аттестации </a:t>
            </a:r>
            <a:r>
              <a:rPr sz="2000" b="1" spc="-5" dirty="0" err="1">
                <a:solidFill>
                  <a:srgbClr val="AB0031"/>
                </a:solidFill>
                <a:latin typeface="Times New Roman" pitchFamily="18" charset="0"/>
                <a:cs typeface="Times New Roman" pitchFamily="18" charset="0"/>
              </a:rPr>
              <a:t>педагогических</a:t>
            </a:r>
            <a:r>
              <a:rPr sz="2000" b="1" spc="-5" dirty="0">
                <a:solidFill>
                  <a:srgbClr val="AB00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dirty="0">
                <a:solidFill>
                  <a:srgbClr val="AB00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dirty="0" err="1" smtClean="0">
                <a:solidFill>
                  <a:srgbClr val="AB0031"/>
                </a:solidFill>
                <a:latin typeface="Times New Roman" pitchFamily="18" charset="0"/>
                <a:cs typeface="Times New Roman" pitchFamily="18" charset="0"/>
              </a:rPr>
              <a:t>работников</a:t>
            </a:r>
            <a:r>
              <a:rPr lang="ru-RU" sz="2000" b="1" dirty="0" smtClean="0">
                <a:solidFill>
                  <a:srgbClr val="AB003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sz="2000" b="1" dirty="0">
              <a:solidFill>
                <a:srgbClr val="AB003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1193457"/>
            <a:ext cx="4688455" cy="2424251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34200" y="1201924"/>
            <a:ext cx="4474161" cy="244060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61023" y="3719651"/>
            <a:ext cx="114903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Приказ Минпросвещения России от 24.03.2023 N 196 «Об утверждении Порядка проведения аттестации педагогических работников организаций, осуществляющих образовательную деятельность»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Вступил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силу с 01 сентября 2023 года и действует до 31 августа 2029 года (6 лет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Министерства образования Новосибирской области от 04.10.2023 № 2180 «Об утверждении регламента работы аттестационной комиссии министерства образования Новосибирской области по аттестации в целях установления квалификационных категорий педагогических работников организаций, осуществляющих образовательную деятельность и находящихся в ведении Новосибирской области, педагогических работников муниципальных и частных организаций, осуществляющих образовательную деятельность, расположенных на территории Новосибирской области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1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95400" y="228600"/>
            <a:ext cx="9372600" cy="659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310" algn="just">
              <a:lnSpc>
                <a:spcPct val="100000"/>
              </a:lnSpc>
              <a:spcBef>
                <a:spcPts val="100"/>
              </a:spcBef>
            </a:pPr>
            <a:endParaRPr lang="ru-RU" b="1" i="1" spc="-5" dirty="0">
              <a:solidFill>
                <a:srgbClr val="001F5F"/>
              </a:solidFill>
              <a:latin typeface="Times New Roman"/>
              <a:cs typeface="Times New Roman"/>
            </a:endParaRPr>
          </a:p>
          <a:p>
            <a:pPr marL="67310" algn="just">
              <a:lnSpc>
                <a:spcPct val="100000"/>
              </a:lnSpc>
              <a:spcBef>
                <a:spcPts val="100"/>
              </a:spcBef>
            </a:pP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95300" y="762000"/>
            <a:ext cx="11201400" cy="4811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270510" indent="54610" algn="just">
              <a:lnSpc>
                <a:spcPct val="100000"/>
              </a:lnSpc>
              <a:spcBef>
                <a:spcPts val="100"/>
              </a:spcBef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3.2</a:t>
            </a:r>
            <a:r>
              <a:rPr lang="ru-RU" sz="2000" b="1" i="1" spc="1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Транслирование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педагогических</a:t>
            </a:r>
            <a:r>
              <a:rPr lang="ru-RU" sz="2000" b="1" i="1" spc="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коллективах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практических</a:t>
            </a:r>
            <a:r>
              <a:rPr lang="ru-RU" sz="2000" b="1" i="1" spc="1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результатов,</a:t>
            </a:r>
            <a:r>
              <a:rPr lang="ru-RU" sz="2000" b="1" i="1" spc="-2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опыта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1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инновационной</a:t>
            </a:r>
            <a:r>
              <a:rPr lang="ru-RU" sz="2000" b="1" i="1" spc="2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lang="ru-RU" sz="2000" b="1" i="1" spc="2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аттестуемого,</a:t>
            </a:r>
            <a:r>
              <a:rPr lang="ru-RU" sz="2000" b="1" i="1" spc="-1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активное</a:t>
            </a:r>
            <a:r>
              <a:rPr lang="ru-RU" sz="2000" b="1" i="1" spc="1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участие в</a:t>
            </a:r>
            <a:r>
              <a:rPr lang="ru-RU" sz="2000" b="1" i="1" spc="1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работе</a:t>
            </a:r>
            <a:r>
              <a:rPr lang="ru-RU" sz="2000" b="1" i="1" spc="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методических </a:t>
            </a:r>
            <a:r>
              <a:rPr lang="ru-RU" sz="2000" b="1" i="1" spc="-434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объединений,</a:t>
            </a:r>
            <a:r>
              <a:rPr lang="ru-RU" sz="2000" b="1" i="1" spc="-1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других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педагогических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сообществ.</a:t>
            </a:r>
          </a:p>
          <a:p>
            <a:pPr marL="12700" marR="270510" indent="54610" algn="just">
              <a:lnSpc>
                <a:spcPct val="100000"/>
              </a:lnSpc>
              <a:spcBef>
                <a:spcPts val="100"/>
              </a:spcBef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2700" marR="270510" indent="54610" algn="just">
              <a:lnSpc>
                <a:spcPct val="100000"/>
              </a:lnSpc>
              <a:spcBef>
                <a:spcPts val="100"/>
              </a:spcBef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2700" marR="270510" indent="54610" algn="just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Трансляцию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опыта инновационной деятельности можно подтвердить следующими документами:</a:t>
            </a:r>
          </a:p>
          <a:p>
            <a:pPr marL="355600" marR="270510" indent="-342900" algn="just">
              <a:lnSpc>
                <a:spcPct val="100000"/>
              </a:lnSpc>
              <a:spcBef>
                <a:spcPts val="100"/>
              </a:spcBef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протоколами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заседания ММО с маркированием ФИО и темы выступления аттестуемого;</a:t>
            </a:r>
          </a:p>
          <a:p>
            <a:pPr marL="355600" marR="270510" indent="-342900" algn="just">
              <a:lnSpc>
                <a:spcPct val="100000"/>
              </a:lnSpc>
              <a:spcBef>
                <a:spcPts val="100"/>
              </a:spcBef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публикацией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 маркированием ФИО и темы текста аттестуемого официальных изданиях, включая электронные; </a:t>
            </a:r>
          </a:p>
          <a:p>
            <a:pPr marL="355600" marR="270510" indent="-342900" algn="just">
              <a:lnSpc>
                <a:spcPct val="100000"/>
              </a:lnSpc>
              <a:spcBef>
                <a:spcPts val="100"/>
              </a:spcBef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программой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конференций, форумов, семинаров и проч. с маркированием ФИО и темы выступления аттестуемого;</a:t>
            </a:r>
          </a:p>
          <a:p>
            <a:pPr marL="355600" marR="270510" indent="-342900" algn="just">
              <a:lnSpc>
                <a:spcPct val="100000"/>
              </a:lnSpc>
              <a:spcBef>
                <a:spcPts val="100"/>
              </a:spcBef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отзывов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или рецензией на открытый урок, мастер-класс, выступление на мероприятиях (семинарах, форумах, фестивалях и проч.) муниципального и выше уровней.</a:t>
            </a:r>
          </a:p>
          <a:p>
            <a:pPr marL="12700" marR="270510" indent="54610" algn="just">
              <a:lnSpc>
                <a:spcPct val="100000"/>
              </a:lnSpc>
              <a:spcBef>
                <a:spcPts val="100"/>
              </a:spcBef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22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70328" y="639686"/>
            <a:ext cx="7730871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Критерий</a:t>
            </a:r>
            <a:r>
              <a:rPr sz="2400" b="1" spc="-15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3.</a:t>
            </a:r>
            <a:r>
              <a:rPr sz="2400" b="1" spc="-20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Непрерывный</a:t>
            </a:r>
            <a:r>
              <a:rPr sz="2400" b="1" spc="-10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5" dirty="0" err="1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профессиональный</a:t>
            </a:r>
            <a:r>
              <a:rPr sz="2400" b="1" spc="20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5" dirty="0" err="1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рост</a:t>
            </a:r>
            <a:r>
              <a:rPr lang="ru-RU" sz="2400" b="1" spc="-5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sz="2400" b="1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5544" y="1230248"/>
            <a:ext cx="11198225" cy="4467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7310" algn="just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Баллы</a:t>
            </a:r>
            <a:r>
              <a:rPr sz="1800"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показателя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3.3 </a:t>
            </a:r>
            <a:r>
              <a:rPr lang="ru-RU" sz="18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sz="18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sz="1800" b="1" i="1" spc="-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sz="1800"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 err="1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профессиональных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конкурсах</a:t>
            </a:r>
            <a:r>
              <a:rPr lang="ru-RU" sz="18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 pitchFamily="18" charset="0"/>
              <a:cs typeface="Times New Roman" pitchFamily="18" charset="0"/>
            </a:endParaRPr>
          </a:p>
          <a:p>
            <a:pPr marL="12700" marR="394335" algn="just">
              <a:lnSpc>
                <a:spcPct val="100000"/>
              </a:lnSpc>
            </a:pPr>
            <a:r>
              <a:rPr sz="18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sz="1800" b="1" spc="-1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профессиональных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конкурсах</a:t>
            </a:r>
            <a:r>
              <a:rPr sz="1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федерального</a:t>
            </a:r>
            <a:r>
              <a:rPr sz="1800"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уровня</a:t>
            </a:r>
            <a:r>
              <a:rPr sz="1800"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России,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конкурсах, 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реализуемых</a:t>
            </a:r>
            <a:r>
              <a:rPr sz="18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Академией</a:t>
            </a:r>
            <a:r>
              <a:rPr sz="18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России,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конкурсах,</a:t>
            </a:r>
            <a:r>
              <a:rPr sz="18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реализуемых</a:t>
            </a:r>
            <a:r>
              <a:rPr sz="18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при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поддержке</a:t>
            </a:r>
            <a:r>
              <a:rPr sz="18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Минпросвещения </a:t>
            </a:r>
            <a:r>
              <a:rPr sz="1800"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России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или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результативное</a:t>
            </a:r>
            <a:r>
              <a:rPr sz="1800" b="1" spc="3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sz="1800"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профессиональном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конкурсе</a:t>
            </a:r>
            <a:r>
              <a:rPr sz="18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ниже</a:t>
            </a:r>
            <a:r>
              <a:rPr sz="1800"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регионального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уровня</a:t>
            </a:r>
            <a:r>
              <a:rPr sz="1800"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предшествующие</a:t>
            </a:r>
            <a:r>
              <a:rPr sz="18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sz="1800"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  <a:r>
              <a:rPr sz="1800" b="1" spc="-5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sz="1800" b="1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наличие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подтверждающих</a:t>
            </a:r>
            <a:r>
              <a:rPr sz="18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документов</a:t>
            </a:r>
            <a:r>
              <a:rPr sz="18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дипломы,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сертификаты</a:t>
            </a:r>
            <a:r>
              <a:rPr sz="1800" u="heavy" spc="-1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участия</a:t>
            </a:r>
            <a:r>
              <a:rPr sz="1800" u="heavy" spc="-3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в</a:t>
            </a:r>
            <a:endParaRPr sz="1800"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lnSpc>
                <a:spcPct val="100000"/>
              </a:lnSpc>
            </a:pP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профессиональных</a:t>
            </a:r>
            <a:r>
              <a:rPr sz="1800" u="heavy" spc="-1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конкурсах).</a:t>
            </a:r>
            <a:endParaRPr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 pitchFamily="18" charset="0"/>
              <a:cs typeface="Times New Roman" pitchFamily="18" charset="0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sz="1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участие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профессиональных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конкурсах</a:t>
            </a:r>
            <a:r>
              <a:rPr sz="18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ниже</a:t>
            </a:r>
            <a:r>
              <a:rPr sz="1800" b="1" spc="3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регионального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уровня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организованных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государственными </a:t>
            </a:r>
            <a:r>
              <a:rPr sz="1800"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(муниципальными)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учреждениями системы образования,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наличие подтверждающих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документов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дипломы,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грамоты,</a:t>
            </a:r>
            <a:r>
              <a:rPr sz="1800" u="heavy" spc="-2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сертификаты)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или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результативное</a:t>
            </a:r>
            <a:r>
              <a:rPr sz="1800"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профессиональном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конкурсе</a:t>
            </a:r>
            <a:r>
              <a:rPr sz="1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муниципального</a:t>
            </a:r>
            <a:r>
              <a:rPr sz="1800" b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уровня</a:t>
            </a:r>
            <a:r>
              <a:rPr sz="1800"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предшествующие</a:t>
            </a:r>
            <a:r>
              <a:rPr sz="18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sz="1800" b="1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latin typeface="Times New Roman" pitchFamily="18" charset="0"/>
                <a:cs typeface="Times New Roman" pitchFamily="18" charset="0"/>
              </a:rPr>
              <a:t>лет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.</a:t>
            </a:r>
            <a:endParaRPr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 pitchFamily="18" charset="0"/>
              <a:cs typeface="Times New Roman" pitchFamily="18" charset="0"/>
            </a:endParaRPr>
          </a:p>
          <a:p>
            <a:pPr marL="12700" marR="92075" algn="just">
              <a:lnSpc>
                <a:spcPct val="100000"/>
              </a:lnSpc>
            </a:pPr>
            <a:r>
              <a:rPr sz="18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участие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профессиональных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конкурсах</a:t>
            </a:r>
            <a:r>
              <a:rPr sz="18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муниципального уровня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организованных государственными 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(муниципальными)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учреждениями системы образования за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предшествующие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3- 5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, наличие подтверждающих </a:t>
            </a:r>
            <a:r>
              <a:rPr sz="1800"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документов</a:t>
            </a:r>
            <a:r>
              <a:rPr sz="18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сертификаты</a:t>
            </a:r>
            <a:r>
              <a:rPr sz="1800" u="heavy" spc="-2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участия</a:t>
            </a:r>
            <a:r>
              <a:rPr sz="18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 профессиональных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конкурсах</a:t>
            </a:r>
            <a:r>
              <a:rPr sz="18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указанием</a:t>
            </a:r>
            <a:r>
              <a:rPr sz="18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их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статуса).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10591800" y="5698138"/>
            <a:ext cx="1351473" cy="10783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3600" y="457200"/>
            <a:ext cx="82296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effectLst/>
                <a:latin typeface="Times New Roman" pitchFamily="18" charset="0"/>
                <a:cs typeface="Times New Roman" pitchFamily="18" charset="0"/>
              </a:rPr>
              <a:t>Критерий</a:t>
            </a:r>
            <a:r>
              <a:rPr sz="2400" b="1" spc="-15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dirty="0">
                <a:effectLst/>
                <a:latin typeface="Times New Roman" pitchFamily="18" charset="0"/>
                <a:cs typeface="Times New Roman" pitchFamily="18" charset="0"/>
              </a:rPr>
              <a:t>3.</a:t>
            </a:r>
            <a:r>
              <a:rPr sz="2400" b="1" spc="-2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dirty="0">
                <a:effectLst/>
                <a:latin typeface="Times New Roman" pitchFamily="18" charset="0"/>
                <a:cs typeface="Times New Roman" pitchFamily="18" charset="0"/>
              </a:rPr>
              <a:t>Непрерывный</a:t>
            </a:r>
            <a:r>
              <a:rPr sz="2400" b="1" spc="-1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5" dirty="0" err="1">
                <a:effectLst/>
                <a:latin typeface="Times New Roman" pitchFamily="18" charset="0"/>
                <a:cs typeface="Times New Roman" pitchFamily="18" charset="0"/>
              </a:rPr>
              <a:t>профессиональный</a:t>
            </a:r>
            <a:r>
              <a:rPr sz="2400" b="1" spc="2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5" dirty="0" err="1" smtClean="0">
                <a:effectLst/>
                <a:latin typeface="Times New Roman" pitchFamily="18" charset="0"/>
                <a:cs typeface="Times New Roman" pitchFamily="18" charset="0"/>
              </a:rPr>
              <a:t>рост</a:t>
            </a:r>
            <a:r>
              <a:rPr lang="ru-RU" sz="2400" b="1" spc="-5" dirty="0" smtClean="0"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sz="2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5544" y="1230248"/>
            <a:ext cx="11430635" cy="47602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25290" marR="633095" indent="-3474085" algn="just">
              <a:lnSpc>
                <a:spcPct val="100000"/>
              </a:lnSpc>
              <a:spcBef>
                <a:spcPts val="100"/>
              </a:spcBef>
            </a:pP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Баллы</a:t>
            </a:r>
            <a:r>
              <a:rPr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 err="1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показателя</a:t>
            </a:r>
            <a:r>
              <a:rPr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3.4</a:t>
            </a:r>
            <a:r>
              <a:rPr lang="ru-RU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b="1" i="1" spc="3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Общественное признание</a:t>
            </a:r>
            <a:r>
              <a:rPr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профессионализма,</a:t>
            </a:r>
            <a:r>
              <a:rPr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аттестуемого</a:t>
            </a:r>
            <a:r>
              <a:rPr b="1" i="1" spc="-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участниками </a:t>
            </a:r>
            <a:r>
              <a:rPr b="1" i="1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 err="1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b="1" i="1" spc="-3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отношений</a:t>
            </a:r>
            <a:r>
              <a:rPr lang="ru-RU" b="1" i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endParaRPr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10"/>
              </a:spcBef>
            </a:pP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894715" algn="just">
              <a:lnSpc>
                <a:spcPct val="100000"/>
              </a:lnSpc>
            </a:pPr>
            <a:r>
              <a:rPr b="1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лет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 более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аттестуемый участвует в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работе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экспертных комиссий,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жюри конкурсов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(по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направлению </a:t>
            </a:r>
            <a:r>
              <a:rPr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деятельности)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регионального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(и</a:t>
            </a:r>
            <a:r>
              <a:rPr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выше)</a:t>
            </a:r>
            <a:r>
              <a:rPr b="1" spc="4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уровня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имеет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грамоты,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благодарности 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регионального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(и</a:t>
            </a:r>
            <a:r>
              <a:rPr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выше)</a:t>
            </a:r>
            <a:r>
              <a:rPr b="1" spc="3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уровня</a:t>
            </a:r>
            <a:r>
              <a:rPr b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органов</a:t>
            </a:r>
            <a:r>
              <a:rPr u="heavy" spc="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законодательной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и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исполнительной</a:t>
            </a:r>
            <a:r>
              <a:rPr u="heavy" spc="1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власти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представлены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подтверждающие</a:t>
            </a:r>
            <a:r>
              <a:rPr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документы.</a:t>
            </a: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5080" algn="just">
              <a:lnSpc>
                <a:spcPct val="100000"/>
              </a:lnSpc>
            </a:pPr>
            <a:r>
              <a:rPr b="1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не менее 5-ти лет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аттестуемый участвует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в работе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экспертных комиссий,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жюри конкурсов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(по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направлению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деятельности)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муниципального</a:t>
            </a:r>
            <a:r>
              <a:rPr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уровня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имеет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грамоты,</a:t>
            </a:r>
            <a:r>
              <a:rPr u="heavy" spc="-1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благодарности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b="1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(и</a:t>
            </a:r>
            <a:r>
              <a:rPr b="1" spc="-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выше)</a:t>
            </a:r>
            <a:r>
              <a:rPr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уровня</a:t>
            </a:r>
            <a:r>
              <a:rPr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от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органов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законодательной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 исполнительной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власти,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представлены</a:t>
            </a:r>
            <a:r>
              <a:rPr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подтверждающие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lnSpc>
                <a:spcPct val="100000"/>
              </a:lnSpc>
            </a:pPr>
            <a:r>
              <a:rPr dirty="0">
                <a:latin typeface="Times New Roman" pitchFamily="18" charset="0"/>
                <a:cs typeface="Times New Roman" pitchFamily="18" charset="0"/>
              </a:rPr>
              <a:t>документы.</a:t>
            </a: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36830" algn="just">
              <a:lnSpc>
                <a:spcPct val="100000"/>
              </a:lnSpc>
            </a:pPr>
            <a:r>
              <a:rPr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– в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предшествующие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года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аттестуемый участвует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в работе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экспертных комиссий,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жюри конкурсов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(по 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направлению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деятельности)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институционального</a:t>
            </a:r>
            <a:r>
              <a:rPr b="1" spc="4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уровня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имеет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грамоты,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благодарности </a:t>
            </a:r>
            <a:r>
              <a:rPr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институционального</a:t>
            </a:r>
            <a:r>
              <a:rPr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муниципального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уровня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представлены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подтверждающие</a:t>
            </a:r>
            <a:r>
              <a:rPr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документы.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11125200" y="5867400"/>
            <a:ext cx="818073" cy="909128"/>
          </a:xfrm>
          <a:prstGeom prst="downArrow">
            <a:avLst>
              <a:gd name="adj1" fmla="val 50000"/>
              <a:gd name="adj2" fmla="val 441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5800" y="685800"/>
            <a:ext cx="810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310" lvl="0" algn="just">
              <a:spcBef>
                <a:spcPts val="100"/>
              </a:spcBef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3.3. 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sz="2000" b="1" i="1" spc="-1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b="1" i="1" spc="-1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профессиональных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конкурсах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62000" y="2967334"/>
            <a:ext cx="10820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3.4.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Общественное признание профессионализма, аттестуемого участниками  образовательных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отношений.</a:t>
            </a:r>
          </a:p>
          <a:p>
            <a:pPr algn="just"/>
            <a:endParaRPr lang="ru-RU" sz="2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Подтверждающие документы об участии в работе экспертных комиссий, жюри конкурсов (по направлению профессиональной деятельности) а также грамот, благодарностей различного уровня от государственных органов и социально значимых общественных организаций.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66800" y="1295400"/>
            <a:ext cx="93726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Дипломы, грамоты, сертификаты участия в профессиональных конкурсах с указанием их статуса.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Рекомендуемые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конкурсы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«Учитель-дефектолог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года»;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«Лучшая инклюзивная школа России»; «Учитель года»; «Воспитатель года»; «Первый учитель», Всероссийская олимпиада «Команда большой страны», «Лучшие учителя» и пр. 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«Мой лучший урок», «Территория профессионального мастерства»; «Золотая медаль Сибирской ярмарки»; «Путь к успеху» и проч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Конкурсы для педагогов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edu.gov.ru/activity/main_activities/talent_support/competitions_for_educators?ysclid=lv26ws4ab726054733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92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5372" y="442399"/>
            <a:ext cx="10752785" cy="639427"/>
          </a:xfrm>
        </p:spPr>
        <p:txBody>
          <a:bodyPr anchor="t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ЗАВЕРЯТЬ ДОКУМЕНТЫ: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Заверительная </a:t>
            </a: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надпись «ВЕРНО».</a:t>
            </a:r>
            <a:b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Должность лица, заверившего </a:t>
            </a:r>
            <a:r>
              <a:rPr lang="ru-RU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документы.</a:t>
            </a:r>
            <a:br>
              <a:rPr lang="ru-RU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Подпись </a:t>
            </a: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заверившего.</a:t>
            </a:r>
            <a:b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Расшифровка подписи.</a:t>
            </a:r>
            <a:b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 заверения.</a:t>
            </a:r>
            <a:b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Печать организации.</a:t>
            </a:r>
            <a:r>
              <a:rPr lang="ru-RU" b="1" dirty="0">
                <a:solidFill>
                  <a:srgbClr val="C00000"/>
                </a:solidFill>
                <a:latin typeface="+mn-lt"/>
              </a:rPr>
              <a:t/>
            </a:r>
            <a:br>
              <a:rPr lang="ru-RU" b="1" dirty="0">
                <a:solidFill>
                  <a:srgbClr val="C00000"/>
                </a:solidFill>
                <a:latin typeface="+mn-lt"/>
              </a:rPr>
            </a:br>
            <a:r>
              <a:rPr lang="ru-RU" b="1" dirty="0">
                <a:solidFill>
                  <a:srgbClr val="C00000"/>
                </a:solidFill>
                <a:latin typeface="+mn-lt"/>
              </a:rPr>
              <a:t/>
            </a:r>
            <a:br>
              <a:rPr lang="ru-RU" b="1" dirty="0">
                <a:solidFill>
                  <a:srgbClr val="C00000"/>
                </a:solidFill>
                <a:latin typeface="+mn-lt"/>
              </a:rPr>
            </a:br>
            <a:r>
              <a:rPr lang="ru-RU" b="1" dirty="0" smtClean="0">
                <a:solidFill>
                  <a:srgbClr val="C00000"/>
                </a:solidFill>
                <a:latin typeface="+mn-lt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+mn-lt"/>
              </a:rPr>
            </a:b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0" y="4572000"/>
            <a:ext cx="2812259" cy="204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752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24000" y="4953000"/>
            <a:ext cx="911339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hlinkClick r:id="rId2"/>
              </a:rPr>
              <a:t>https</a:t>
            </a:r>
            <a:r>
              <a:rPr lang="en-US" sz="4000" dirty="0">
                <a:hlinkClick r:id="rId2"/>
              </a:rPr>
              <a:t>://</a:t>
            </a:r>
            <a:r>
              <a:rPr lang="en-US" sz="4000" dirty="0" smtClean="0">
                <a:hlinkClick r:id="rId2"/>
              </a:rPr>
              <a:t>edu54.ru/videocast/view/985432</a:t>
            </a:r>
            <a:endParaRPr lang="ru-RU" sz="4000" dirty="0" smtClean="0"/>
          </a:p>
          <a:p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3400" y="1600200"/>
            <a:ext cx="10972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30.01.2024</a:t>
            </a:r>
          </a:p>
          <a:p>
            <a:pPr algn="ctr"/>
            <a:r>
              <a:rPr lang="ru-RU" sz="28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Организатор: Новосибирский </a:t>
            </a:r>
            <a:r>
              <a:rPr lang="ru-RU" sz="28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институт повышения квалификации и переподготовки работников </a:t>
            </a:r>
            <a:r>
              <a:rPr lang="ru-RU" sz="28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образования.</a:t>
            </a:r>
          </a:p>
          <a:p>
            <a:pPr algn="ctr"/>
            <a:endParaRPr lang="ru-RU" sz="2800" b="1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Видеотрансляция: </a:t>
            </a:r>
            <a:r>
              <a:rPr lang="ru-RU" sz="28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Критерии и показатели профессиональной деятельности педагогов при установлении квалификационных категорий с учетом новых </a:t>
            </a:r>
            <a:r>
              <a:rPr lang="ru-RU" sz="28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требований </a:t>
            </a:r>
            <a:r>
              <a:rPr lang="ru-RU" sz="28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Порядка </a:t>
            </a:r>
            <a:r>
              <a:rPr lang="ru-RU" sz="28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аттестации».</a:t>
            </a:r>
            <a:endParaRPr lang="ru-RU" sz="2800" i="0" dirty="0">
              <a:solidFill>
                <a:srgbClr val="333333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69932" y="609600"/>
            <a:ext cx="41883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ОЧЕНЬ ВАЖНО: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8610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2133600"/>
            <a:ext cx="10786110" cy="2462213"/>
          </a:xfrm>
        </p:spPr>
        <p:txBody>
          <a:bodyPr/>
          <a:lstStyle/>
          <a:p>
            <a:pPr algn="ctr"/>
            <a:r>
              <a:rPr lang="ru-RU" sz="8000" dirty="0" smtClean="0"/>
              <a:t>СПАСИБО ЗА ВНИМАНИЕ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3939361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5971" y="2492951"/>
            <a:ext cx="6634724" cy="4080891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38688" y="2587930"/>
            <a:ext cx="4119911" cy="411767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143000" y="152400"/>
            <a:ext cx="975360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НОРМАТИВНЫЕ ДОКМЕНТЫ: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ГАУ ДПО НСО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НИПКиПРО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Технический отдел аттестации педагогических кадров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4"/>
              </a:rPr>
              <a:t>https://nipkipro.ru/info/struct/dep/103/main/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Министерство образования Новосибирской области. Документы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5"/>
              </a:rPr>
              <a:t>http://www.edunso.ru/documents?page=1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АИС «Аттестация педагогических работников НСО». Справочная информация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6"/>
              </a:rPr>
              <a:t>https://att.edu54.ru/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92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90600" y="1981200"/>
            <a:ext cx="10439400" cy="32444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100"/>
              </a:spcBef>
              <a:buAutoNum type="arabicPeriod"/>
              <a:tabLst>
                <a:tab pos="316230" algn="l"/>
              </a:tabLst>
            </a:pPr>
            <a:r>
              <a:rPr lang="ru-RU" sz="2800" b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Вклад </a:t>
            </a:r>
            <a:r>
              <a:rPr sz="2800" b="1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аттестуемого</a:t>
            </a:r>
            <a:r>
              <a:rPr sz="2800" b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sz="2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повышение качества проектирования </a:t>
            </a:r>
            <a:r>
              <a:rPr sz="2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b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реализации</a:t>
            </a:r>
            <a:r>
              <a:rPr sz="2800" b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spc="-58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образовательного процесса.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12700" marR="1198245" algn="just">
              <a:lnSpc>
                <a:spcPct val="150000"/>
              </a:lnSpc>
              <a:buAutoNum type="arabicPeriod"/>
              <a:tabLst>
                <a:tab pos="316230" algn="l"/>
              </a:tabLst>
            </a:pPr>
            <a:r>
              <a:rPr lang="ru-RU" sz="2800" b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Результаты</a:t>
            </a:r>
            <a:r>
              <a:rPr sz="2800" b="1" spc="1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освоения</a:t>
            </a:r>
            <a:r>
              <a:rPr sz="2800" b="1" spc="1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обучающимися образовательных программ. </a:t>
            </a:r>
          </a:p>
          <a:p>
            <a:pPr marL="12700" marR="1198245" algn="just">
              <a:lnSpc>
                <a:spcPct val="150000"/>
              </a:lnSpc>
              <a:buAutoNum type="arabicPeriod"/>
              <a:tabLst>
                <a:tab pos="316230" algn="l"/>
              </a:tabLst>
            </a:pPr>
            <a:r>
              <a:rPr lang="ru-RU" sz="2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Непрерывный профессиональный рост.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6002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Критерии соответствия уровня </a:t>
            </a:r>
            <a:b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профессиональной деятельности.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43000" y="5562600"/>
            <a:ext cx="10134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Считать уровень профессиональной деятельности, ее результативность соответствующими первой квалификационной категории, если по результатам экспертизы педагогический работник   набрал 17 – 22 балла, высшей квалификационной категории - от 23 до 30 баллов.</a:t>
            </a:r>
          </a:p>
        </p:txBody>
      </p:sp>
    </p:spTree>
    <p:extLst>
      <p:ext uri="{BB962C8B-B14F-4D97-AF65-F5344CB8AC3E}">
        <p14:creationId xmlns:p14="http://schemas.microsoft.com/office/powerpoint/2010/main" val="421535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292611"/>
            <a:ext cx="10379075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000" b="1" spc="-1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Критерий</a:t>
            </a:r>
            <a:r>
              <a:rPr lang="ru-RU" sz="2000" b="1" spc="-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1.</a:t>
            </a:r>
            <a:r>
              <a:rPr lang="ru-RU" sz="2000" b="1" spc="-1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b="1" spc="-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Вклад</a:t>
            </a:r>
            <a:r>
              <a:rPr lang="ru-RU" sz="2000" b="1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b="1" spc="-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аттестуемого</a:t>
            </a:r>
            <a:r>
              <a:rPr lang="ru-RU" sz="2000" b="1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b="1" spc="-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в</a:t>
            </a:r>
            <a:r>
              <a:rPr lang="ru-RU" sz="2000" b="1" spc="-1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b="1" spc="-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повышение</a:t>
            </a:r>
            <a:r>
              <a:rPr lang="ru-RU" sz="2000" b="1" spc="-1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b="1" spc="-1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качества проектирования</a:t>
            </a:r>
            <a:r>
              <a:rPr lang="ru-RU" sz="2000" b="1" spc="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b="1" spc="-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и</a:t>
            </a:r>
            <a:r>
              <a:rPr lang="ru-RU" sz="2000" b="1" spc="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br>
              <a:rPr lang="ru-RU" sz="2000" b="1" spc="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000" b="1" spc="-1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реализации</a:t>
            </a:r>
            <a:r>
              <a:rPr lang="ru-RU" sz="2000" b="1" spc="1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b="1" spc="-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образовательного</a:t>
            </a:r>
            <a:r>
              <a:rPr lang="ru-RU" sz="2000" b="1" spc="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b="1" spc="-1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процесса.</a:t>
            </a:r>
            <a:r>
              <a:rPr lang="ru-RU" sz="1800" dirty="0">
                <a:solidFill>
                  <a:srgbClr val="2F5897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1800" dirty="0">
                <a:solidFill>
                  <a:srgbClr val="2F5897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2673" y="1132359"/>
            <a:ext cx="11255984" cy="50398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49885" indent="54610" algn="just">
              <a:lnSpc>
                <a:spcPct val="100000"/>
              </a:lnSpc>
              <a:spcBef>
                <a:spcPts val="100"/>
              </a:spcBef>
            </a:pPr>
            <a:r>
              <a:rPr lang="ru-RU" sz="2000" b="1" i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Баллы</a:t>
            </a:r>
            <a:r>
              <a:rPr sz="2000" b="1" i="1" spc="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показателя</a:t>
            </a:r>
            <a:r>
              <a:rPr sz="2000" b="1" i="1" spc="1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1.1</a:t>
            </a:r>
            <a:r>
              <a:rPr lang="ru-RU" sz="20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sz="2000" b="1" i="1" spc="1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Обоснование</a:t>
            </a:r>
            <a:r>
              <a:rPr sz="2000" b="1" i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актуальности</a:t>
            </a:r>
            <a:r>
              <a:rPr sz="2000"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темы</a:t>
            </a:r>
            <a:r>
              <a:rPr sz="2000" b="1" i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(направления)</a:t>
            </a:r>
            <a:r>
              <a:rPr sz="2000" b="1" i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sz="2000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деятельности </a:t>
            </a:r>
            <a:r>
              <a:rPr sz="2000" b="1" i="1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(или</a:t>
            </a:r>
            <a:r>
              <a:rPr sz="2000" b="1" i="1" spc="-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проблемы</a:t>
            </a:r>
            <a:r>
              <a:rPr sz="20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профессионального</a:t>
            </a:r>
            <a:r>
              <a:rPr sz="20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i="1" spc="-5" dirty="0" err="1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проекта</a:t>
            </a:r>
            <a:r>
              <a:rPr sz="2000" b="1" i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b="1" i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lnSpc>
                <a:spcPct val="100000"/>
              </a:lnSpc>
            </a:pPr>
            <a:r>
              <a:rPr sz="20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сформулированы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согласованы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между</a:t>
            </a:r>
            <a:r>
              <a:rPr sz="20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собою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(направление)</a:t>
            </a:r>
            <a:r>
              <a:rPr sz="20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spc="-5" dirty="0">
                <a:latin typeface="Times New Roman" pitchFamily="18" charset="0"/>
                <a:cs typeface="Times New Roman" pitchFamily="18" charset="0"/>
              </a:rPr>
              <a:t>значимая</a:t>
            </a:r>
            <a:r>
              <a:rPr sz="2000" b="1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современного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Times New Roman" pitchFamily="18" charset="0"/>
                <a:cs typeface="Times New Roman" pitchFamily="18" charset="0"/>
              </a:rPr>
              <a:t>образования,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цель,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результаты,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представленные</a:t>
            </a:r>
            <a:r>
              <a:rPr sz="20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1.2,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1.3,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2.1,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3.2;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обоснована</a:t>
            </a:r>
            <a:r>
              <a:rPr sz="20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 marR="137160" algn="just">
              <a:lnSpc>
                <a:spcPct val="100000"/>
              </a:lnSpc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темы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(направления)</a:t>
            </a:r>
            <a:r>
              <a:rPr sz="20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целеполагания</a:t>
            </a:r>
            <a:r>
              <a:rPr sz="20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деятельности:</a:t>
            </a:r>
            <a:r>
              <a:rPr sz="20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обоснование</a:t>
            </a:r>
            <a:r>
              <a:rPr sz="20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включает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20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себя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spc="-5" dirty="0">
                <a:latin typeface="Times New Roman" pitchFamily="18" charset="0"/>
                <a:cs typeface="Times New Roman" pitchFamily="18" charset="0"/>
              </a:rPr>
              <a:t>анализ</a:t>
            </a:r>
            <a:r>
              <a:rPr sz="2000" b="1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требований </a:t>
            </a:r>
            <a:r>
              <a:rPr sz="2000" spc="-4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нормативных</a:t>
            </a:r>
            <a:r>
              <a:rPr sz="2000" u="heavy" spc="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документов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особенностей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образовательной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организации и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u="heavy" spc="-5" dirty="0" err="1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spc="-5" dirty="0" smtClean="0">
                <a:latin typeface="Times New Roman" pitchFamily="18" charset="0"/>
                <a:cs typeface="Times New Roman" pitchFamily="18" charset="0"/>
              </a:rPr>
              <a:t>ограниченными</a:t>
            </a:r>
            <a:r>
              <a:rPr sz="20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возможностями</a:t>
            </a:r>
            <a:r>
              <a:rPr sz="20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здоровья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sz="2000" dirty="0" err="1">
                <a:latin typeface="Times New Roman" pitchFamily="18" charset="0"/>
                <a:cs typeface="Times New Roman" pitchFamily="18" charset="0"/>
              </a:rPr>
              <a:t>далее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z="20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 ОВЗ).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 marR="709295" algn="just">
              <a:lnSpc>
                <a:spcPct val="100000"/>
              </a:lnSpc>
              <a:spcBef>
                <a:spcPts val="395"/>
              </a:spcBef>
            </a:pPr>
            <a:r>
              <a:rPr sz="20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сформулированы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согласованы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между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собою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 тема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(направление),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цель,</a:t>
            </a:r>
            <a:r>
              <a:rPr sz="20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задачи и результаты, </a:t>
            </a:r>
            <a:r>
              <a:rPr sz="2000" spc="-4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представленные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1.2,</a:t>
            </a:r>
            <a:r>
              <a:rPr sz="20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1.3,</a:t>
            </a:r>
            <a:r>
              <a:rPr sz="20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2.1,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3.2;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обоснована</a:t>
            </a:r>
            <a:r>
              <a:rPr sz="20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актуальность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темы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(направления)</a:t>
            </a:r>
            <a:r>
              <a:rPr sz="20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sz="2000" dirty="0" err="1" smtClean="0">
                <a:latin typeface="Times New Roman" pitchFamily="18" charset="0"/>
                <a:cs typeface="Times New Roman" pitchFamily="18" charset="0"/>
              </a:rPr>
              <a:t>целеполагания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 err="1" smtClean="0"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обоснование</a:t>
            </a:r>
            <a:r>
              <a:rPr sz="20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включает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себя</a:t>
            </a:r>
            <a:r>
              <a:rPr sz="20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spc="-5" dirty="0">
                <a:latin typeface="Times New Roman" pitchFamily="18" charset="0"/>
                <a:cs typeface="Times New Roman" pitchFamily="18" charset="0"/>
              </a:rPr>
              <a:t>отсылки</a:t>
            </a:r>
            <a:r>
              <a:rPr sz="2000" b="1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нормативным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документам,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 err="1">
                <a:latin typeface="Times New Roman" pitchFamily="18" charset="0"/>
                <a:cs typeface="Times New Roman" pitchFamily="18" charset="0"/>
              </a:rPr>
              <a:t>анализе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spc="-5" dirty="0" err="1" smtClean="0">
                <a:latin typeface="Times New Roman" pitchFamily="18" charset="0"/>
                <a:cs typeface="Times New Roman" pitchFamily="18" charset="0"/>
              </a:rPr>
              <a:t>названы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 err="1" smtClean="0">
                <a:latin typeface="Times New Roman" pitchFamily="18" charset="0"/>
                <a:cs typeface="Times New Roman" pitchFamily="18" charset="0"/>
              </a:rPr>
              <a:t>особенности</a:t>
            </a:r>
            <a:r>
              <a:rPr sz="20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образовательной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организации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sz="2000" u="heavy" spc="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 ОВЗ.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 marR="119380" algn="just">
              <a:lnSpc>
                <a:spcPct val="100000"/>
              </a:lnSpc>
              <a:spcBef>
                <a:spcPts val="395"/>
              </a:spcBef>
            </a:pPr>
            <a:r>
              <a:rPr sz="20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сформулированные</a:t>
            </a:r>
            <a:r>
              <a:rPr sz="20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(направление),</a:t>
            </a:r>
            <a:r>
              <a:rPr sz="20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sz="20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sz="20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sz="2000"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spc="-5" dirty="0">
                <a:latin typeface="Times New Roman" pitchFamily="18" charset="0"/>
                <a:cs typeface="Times New Roman" pitchFamily="18" charset="0"/>
              </a:rPr>
              <a:t>частично </a:t>
            </a:r>
            <a:r>
              <a:rPr sz="2000" b="1" spc="-4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sz="2000" b="1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spc="-5" dirty="0">
                <a:latin typeface="Times New Roman" pitchFamily="18" charset="0"/>
                <a:cs typeface="Times New Roman" pitchFamily="18" charset="0"/>
              </a:rPr>
              <a:t>согласованы</a:t>
            </a:r>
            <a:r>
              <a:rPr sz="2000" b="1"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результатами,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представленными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 1.2,</a:t>
            </a:r>
            <a:r>
              <a:rPr sz="20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1.3,</a:t>
            </a:r>
            <a:r>
              <a:rPr sz="20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2.1,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 3.2,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или обоснование</a:t>
            </a:r>
            <a:r>
              <a:rPr sz="20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актуальности</a:t>
            </a:r>
          </a:p>
          <a:p>
            <a:pPr marL="12700" algn="just">
              <a:lnSpc>
                <a:spcPct val="100000"/>
              </a:lnSpc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представлено</a:t>
            </a:r>
            <a:r>
              <a:rPr sz="20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sz="2000" b="1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spc="-5" dirty="0">
                <a:latin typeface="Times New Roman" pitchFamily="18" charset="0"/>
                <a:cs typeface="Times New Roman" pitchFamily="18" charset="0"/>
              </a:rPr>
              <a:t>полно.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0896600" y="6019800"/>
            <a:ext cx="1046673" cy="7567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4274" y="152400"/>
            <a:ext cx="11430000" cy="1120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1800" b="1" spc="-1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Критерий</a:t>
            </a:r>
            <a:r>
              <a:rPr lang="ru-RU" sz="1800" b="1" spc="-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1.</a:t>
            </a:r>
            <a:r>
              <a:rPr lang="ru-RU" sz="1800" b="1" spc="-1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spc="-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Вклад</a:t>
            </a:r>
            <a:r>
              <a:rPr lang="ru-RU" sz="1800" b="1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spc="-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аттестуемого</a:t>
            </a:r>
            <a:r>
              <a:rPr lang="ru-RU" sz="1800" b="1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spc="-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в</a:t>
            </a:r>
            <a:r>
              <a:rPr lang="ru-RU" sz="1800" b="1" spc="-1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spc="-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повышение</a:t>
            </a:r>
            <a:r>
              <a:rPr lang="ru-RU" sz="1800" b="1" spc="-1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spc="-1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качества проектирования</a:t>
            </a:r>
            <a:r>
              <a:rPr lang="ru-RU" sz="1800" b="1" spc="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spc="-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и</a:t>
            </a:r>
            <a:r>
              <a:rPr lang="ru-RU" sz="1800" b="1" spc="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br>
              <a:rPr lang="ru-RU" sz="1800" b="1" spc="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spc="-1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реализации</a:t>
            </a:r>
            <a:r>
              <a:rPr lang="ru-RU" sz="1800" b="1" spc="1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spc="-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образовательного</a:t>
            </a:r>
            <a:r>
              <a:rPr lang="ru-RU" sz="1800" b="1" spc="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spc="-1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процесса.</a:t>
            </a:r>
            <a:r>
              <a:rPr lang="ru-RU" sz="1800" dirty="0">
                <a:solidFill>
                  <a:srgbClr val="2F5897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1800" dirty="0">
                <a:solidFill>
                  <a:srgbClr val="2F5897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dirty="0">
                <a:latin typeface="Times New Roman"/>
                <a:cs typeface="Times New Roman"/>
              </a:rPr>
              <a:t/>
            </a:r>
            <a:br>
              <a:rPr lang="ru-RU" sz="1800" dirty="0">
                <a:latin typeface="Times New Roman"/>
                <a:cs typeface="Times New Roman"/>
              </a:rPr>
            </a:br>
            <a:endParaRPr sz="1800"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304801" y="796109"/>
            <a:ext cx="11638472" cy="5738494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60960" algn="just">
              <a:lnSpc>
                <a:spcPts val="1825"/>
              </a:lnSpc>
              <a:spcBef>
                <a:spcPts val="450"/>
              </a:spcBef>
            </a:pPr>
            <a:r>
              <a:rPr b="1" i="1" spc="-10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Баллы</a:t>
            </a:r>
            <a:r>
              <a:rPr b="1" i="1" spc="3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показателя</a:t>
            </a:r>
            <a:r>
              <a:rPr b="1" i="1" spc="3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1.2.</a:t>
            </a:r>
            <a:r>
              <a:rPr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b="1" i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аттестуемого</a:t>
            </a:r>
            <a:r>
              <a:rPr b="1" i="1" spc="6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 разработке</a:t>
            </a:r>
            <a:r>
              <a:rPr b="1" i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программно-методического</a:t>
            </a:r>
            <a:r>
              <a:rPr b="1" i="1" spc="6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 err="1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сопровождения</a:t>
            </a:r>
            <a:r>
              <a:rPr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образовательного</a:t>
            </a:r>
            <a:r>
              <a:rPr lang="ru-RU" b="1" i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процесса</a:t>
            </a:r>
            <a:r>
              <a:rPr lang="ru-RU" b="1" i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283845" algn="just">
              <a:lnSpc>
                <a:spcPts val="1730"/>
              </a:lnSpc>
              <a:spcBef>
                <a:spcPts val="120"/>
              </a:spcBef>
            </a:pPr>
            <a:r>
              <a:rPr b="1" spc="-5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аттестуемый</a:t>
            </a:r>
            <a:r>
              <a:rPr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является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автором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соавтором</a:t>
            </a:r>
            <a:r>
              <a:rPr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адаптированных</a:t>
            </a:r>
            <a:r>
              <a:rPr u="heavy" spc="5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u="heavy" spc="4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u="heavy" spc="2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(или</a:t>
            </a:r>
            <a:r>
              <a:rPr u="heavy" spc="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их</a:t>
            </a:r>
            <a:r>
              <a:rPr u="heavy" spc="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компонентов)</a:t>
            </a:r>
            <a:r>
              <a:rPr u="heavy" spc="5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и </a:t>
            </a:r>
            <a:r>
              <a:rPr b="1" i="1" spc="-3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дидактического,</a:t>
            </a:r>
            <a:r>
              <a:rPr u="heavy" spc="5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методического</a:t>
            </a:r>
            <a:r>
              <a:rPr u="heavy" spc="4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обеспечения</a:t>
            </a:r>
            <a:r>
              <a:rPr u="heavy" spc="3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их</a:t>
            </a:r>
            <a:r>
              <a:rPr u="heavy" spc="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реализации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рекомендованных</a:t>
            </a:r>
            <a:r>
              <a:rPr b="1" spc="6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использования</a:t>
            </a:r>
            <a:r>
              <a:rPr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lnSpc>
                <a:spcPts val="1605"/>
              </a:lnSpc>
            </a:pPr>
            <a:r>
              <a:rPr b="1" spc="-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региональном</a:t>
            </a:r>
            <a:r>
              <a:rPr b="1" spc="5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уровне</a:t>
            </a:r>
            <a:r>
              <a:rPr b="1" spc="2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(и</a:t>
            </a:r>
            <a:r>
              <a:rPr b="1" spc="2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выше</a:t>
            </a:r>
            <a:r>
              <a:rPr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r>
              <a:rPr spc="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программы</a:t>
            </a:r>
            <a:r>
              <a:rPr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обеспечение</a:t>
            </a:r>
            <a:r>
              <a:rPr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их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реализации</a:t>
            </a:r>
            <a:r>
              <a:rPr spc="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опубликованы</a:t>
            </a:r>
            <a:r>
              <a:rPr b="1" spc="3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рецензируемых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lnSpc>
                <a:spcPts val="1730"/>
              </a:lnSpc>
            </a:pPr>
            <a:r>
              <a:rPr spc="-10" dirty="0">
                <a:latin typeface="Times New Roman" pitchFamily="18" charset="0"/>
                <a:cs typeface="Times New Roman" pitchFamily="18" charset="0"/>
              </a:rPr>
              <a:t>научно-методических</a:t>
            </a:r>
            <a:r>
              <a:rPr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изданиях</a:t>
            </a:r>
            <a:r>
              <a:rPr spc="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веб-сайтах,</a:t>
            </a:r>
            <a:r>
              <a:rPr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имеющих</a:t>
            </a:r>
            <a:r>
              <a:rPr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свидетельство</a:t>
            </a:r>
            <a:r>
              <a:rPr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регистрации</a:t>
            </a:r>
            <a:r>
              <a:rPr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СМИ</a:t>
            </a:r>
            <a:r>
              <a:rPr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(при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условии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5080" algn="just">
              <a:lnSpc>
                <a:spcPct val="90000"/>
              </a:lnSpc>
              <a:spcBef>
                <a:spcPts val="95"/>
              </a:spcBef>
            </a:pPr>
            <a:r>
              <a:rPr u="heavy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рецензирования</a:t>
            </a:r>
            <a:r>
              <a:rPr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текстов),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муниципальном</a:t>
            </a:r>
            <a:r>
              <a:rPr b="1" spc="6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b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выше</a:t>
            </a:r>
            <a:r>
              <a:rPr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уровнях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представлены</a:t>
            </a:r>
            <a:r>
              <a:rPr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подтверждающие</a:t>
            </a:r>
            <a:r>
              <a:rPr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документы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 (тексты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самостоятельно</a:t>
            </a:r>
            <a:r>
              <a:rPr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или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 в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соавторстве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разработанных</a:t>
            </a:r>
            <a:r>
              <a:rPr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адаптированных</a:t>
            </a:r>
            <a:r>
              <a:rPr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(или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 их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компонентов)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обеспечения</a:t>
            </a:r>
            <a:r>
              <a:rPr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их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реализации/или</a:t>
            </a:r>
            <a:r>
              <a:rPr spc="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отзывы,</a:t>
            </a:r>
            <a:r>
              <a:rPr b="1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рецензии</a:t>
            </a:r>
            <a:r>
              <a:rPr b="1" spc="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них,</a:t>
            </a:r>
            <a:r>
              <a:rPr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включая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ссылки</a:t>
            </a:r>
            <a:r>
              <a:rPr b="1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b="1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публикации</a:t>
            </a:r>
            <a:r>
              <a:rPr b="1"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b="1" spc="-3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тексты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подтверждающих</a:t>
            </a:r>
            <a:r>
              <a:rPr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документов,</a:t>
            </a:r>
            <a:r>
              <a:rPr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в том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числе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электронных).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453390" algn="just">
              <a:lnSpc>
                <a:spcPct val="90000"/>
              </a:lnSpc>
            </a:pPr>
            <a:r>
              <a:rPr b="1" spc="-5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аттестуемый</a:t>
            </a:r>
            <a:r>
              <a:rPr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является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автором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 err="1" smtClean="0">
                <a:latin typeface="Times New Roman" pitchFamily="18" charset="0"/>
                <a:cs typeface="Times New Roman" pitchFamily="18" charset="0"/>
              </a:rPr>
              <a:t>соавтором</a:t>
            </a:r>
            <a:r>
              <a:rPr spc="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адаптированных</a:t>
            </a:r>
            <a:r>
              <a:rPr u="heavy" spc="4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u="heavy" spc="4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u="heavy" spc="2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(или</a:t>
            </a:r>
            <a:r>
              <a:rPr u="heavy" spc="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их</a:t>
            </a:r>
            <a:r>
              <a:rPr u="heavy" spc="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компонентов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u="heavy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b="1" i="1" u="heavy" spc="2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дидактического,</a:t>
            </a:r>
            <a:r>
              <a:rPr u="heavy" spc="6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методического</a:t>
            </a:r>
            <a:r>
              <a:rPr u="heavy" spc="5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обеспечения</a:t>
            </a:r>
            <a:r>
              <a:rPr u="heavy" spc="8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их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реализации,</a:t>
            </a:r>
            <a:r>
              <a:rPr spc="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рекомендованных</a:t>
            </a:r>
            <a:r>
              <a:rPr b="1" spc="6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использования</a:t>
            </a:r>
            <a:r>
              <a:rPr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муниципальном</a:t>
            </a:r>
            <a:r>
              <a:rPr b="1" spc="6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уровне</a:t>
            </a:r>
            <a:r>
              <a:rPr b="1" spc="1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(и</a:t>
            </a:r>
            <a:r>
              <a:rPr b="1" spc="2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выше);</a:t>
            </a:r>
            <a:r>
              <a:rPr b="1" spc="3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программы</a:t>
            </a:r>
            <a:r>
              <a:rPr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обеспечение</a:t>
            </a:r>
            <a:r>
              <a:rPr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их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реализации</a:t>
            </a:r>
            <a:r>
              <a:rPr spc="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опубликованы</a:t>
            </a:r>
            <a:r>
              <a:rPr b="1" spc="5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веб-сайтах,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имеющих</a:t>
            </a:r>
            <a:r>
              <a:rPr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свидетельство</a:t>
            </a:r>
            <a:r>
              <a:rPr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регистрации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СМИ</a:t>
            </a:r>
            <a:r>
              <a:rPr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(при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условии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рецензирования</a:t>
            </a:r>
            <a:r>
              <a:rPr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текстов),</a:t>
            </a:r>
            <a:r>
              <a:rPr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или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веб-сайтах</a:t>
            </a:r>
            <a:r>
              <a:rPr b="1" spc="4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ОО</a:t>
            </a:r>
            <a:r>
              <a:rPr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(или </a:t>
            </a:r>
            <a:r>
              <a:rPr b="1" spc="-39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муниципалитета)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,представлены</a:t>
            </a:r>
            <a:r>
              <a:rPr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подтверждающие</a:t>
            </a:r>
            <a:r>
              <a:rPr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документы</a:t>
            </a:r>
            <a:r>
              <a:rPr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(тексты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самостоятельно</a:t>
            </a:r>
            <a:r>
              <a:rPr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или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 err="1" smtClean="0">
                <a:latin typeface="Times New Roman" pitchFamily="18" charset="0"/>
                <a:cs typeface="Times New Roman" pitchFamily="18" charset="0"/>
              </a:rPr>
              <a:t>соавторстве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 err="1" smtClean="0">
                <a:latin typeface="Times New Roman" pitchFamily="18" charset="0"/>
                <a:cs typeface="Times New Roman" pitchFamily="18" charset="0"/>
              </a:rPr>
              <a:t>разработанных</a:t>
            </a:r>
            <a:r>
              <a:rPr spc="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адаптированных</a:t>
            </a:r>
            <a:r>
              <a:rPr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(или их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компонентов)</a:t>
            </a:r>
            <a:r>
              <a:rPr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обеспечения</a:t>
            </a:r>
            <a:r>
              <a:rPr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их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реализации/или </a:t>
            </a:r>
            <a:r>
              <a:rPr spc="-3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отзывы,</a:t>
            </a:r>
            <a:r>
              <a:rPr b="1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рецензии</a:t>
            </a:r>
            <a:r>
              <a:rPr b="1"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них,</a:t>
            </a:r>
            <a:r>
              <a:rPr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включая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ссылки</a:t>
            </a:r>
            <a:r>
              <a:rPr b="1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b="1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публикации</a:t>
            </a:r>
            <a:r>
              <a:rPr b="1"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или</a:t>
            </a:r>
            <a:r>
              <a:rPr b="1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тексты</a:t>
            </a:r>
            <a:r>
              <a:rPr b="1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подтверждающих</a:t>
            </a:r>
            <a:r>
              <a:rPr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документов,</a:t>
            </a:r>
            <a:r>
              <a:rPr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том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числе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электронных)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lnSpc>
                <a:spcPts val="1605"/>
              </a:lnSpc>
            </a:pPr>
            <a:r>
              <a:rPr b="1" spc="-5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аттестуемый</a:t>
            </a:r>
            <a:r>
              <a:rPr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является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автором/соавтором</a:t>
            </a:r>
            <a:r>
              <a:rPr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отдельных</a:t>
            </a:r>
            <a:r>
              <a:rPr u="heavy" spc="4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программно-методических</a:t>
            </a:r>
            <a:r>
              <a:rPr spc="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материалов</a:t>
            </a:r>
            <a:r>
              <a:rPr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сопровождения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217804" algn="just">
              <a:lnSpc>
                <a:spcPts val="1730"/>
              </a:lnSpc>
              <a:spcBef>
                <a:spcPts val="120"/>
              </a:spcBef>
            </a:pPr>
            <a:r>
              <a:rPr spc="-10" dirty="0">
                <a:latin typeface="Times New Roman" pitchFamily="18" charset="0"/>
                <a:cs typeface="Times New Roman" pitchFamily="18" charset="0"/>
              </a:rPr>
              <a:t>образовательного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процесса,</a:t>
            </a:r>
            <a:r>
              <a:rPr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утвержденных</a:t>
            </a:r>
            <a:r>
              <a:rPr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рекомендованных</a:t>
            </a:r>
            <a:r>
              <a:rPr b="1" spc="5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использования</a:t>
            </a:r>
            <a:r>
              <a:rPr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b="1" spc="2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институциональном </a:t>
            </a:r>
            <a:r>
              <a:rPr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уровне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программно-методические</a:t>
            </a:r>
            <a:r>
              <a:rPr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материалы</a:t>
            </a:r>
            <a:r>
              <a:rPr spc="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представлены</a:t>
            </a:r>
            <a:r>
              <a:rPr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b="1" spc="3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сайте</a:t>
            </a:r>
            <a:r>
              <a:rPr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ОО</a:t>
            </a:r>
            <a:r>
              <a:rPr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(или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муниципалитета),</a:t>
            </a:r>
            <a:r>
              <a:rPr spc="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представлены </a:t>
            </a:r>
            <a:r>
              <a:rPr spc="-3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подтверждающие</a:t>
            </a:r>
            <a:r>
              <a:rPr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документы</a:t>
            </a:r>
            <a:r>
              <a:rPr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(тексты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самостоятельно</a:t>
            </a:r>
            <a:r>
              <a:rPr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или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соавторстве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разработанных</a:t>
            </a:r>
            <a:r>
              <a:rPr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материалов</a:t>
            </a:r>
            <a:r>
              <a:rPr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программно- 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методического</a:t>
            </a:r>
            <a:r>
              <a:rPr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обеспечения</a:t>
            </a:r>
            <a:r>
              <a:rPr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отзывы,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рецензии</a:t>
            </a:r>
            <a:r>
              <a:rPr b="1"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них,</a:t>
            </a:r>
            <a:r>
              <a:rPr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включая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ссылки</a:t>
            </a:r>
            <a:r>
              <a:rPr b="1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b="1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публикации</a:t>
            </a:r>
            <a:r>
              <a:rPr b="1"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 err="1">
                <a:latin typeface="Times New Roman" pitchFamily="18" charset="0"/>
                <a:cs typeface="Times New Roman" pitchFamily="18" charset="0"/>
              </a:rPr>
              <a:t>или</a:t>
            </a:r>
            <a:r>
              <a:rPr b="1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 err="1" smtClean="0">
                <a:latin typeface="Times New Roman" pitchFamily="18" charset="0"/>
                <a:cs typeface="Times New Roman" pitchFamily="18" charset="0"/>
              </a:rPr>
              <a:t>тексты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 err="1" smtClean="0">
                <a:latin typeface="Times New Roman" pitchFamily="18" charset="0"/>
                <a:cs typeface="Times New Roman" pitchFamily="18" charset="0"/>
              </a:rPr>
              <a:t>подтверждающих</a:t>
            </a:r>
            <a:r>
              <a:rPr spc="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документов,</a:t>
            </a:r>
            <a:r>
              <a:rPr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том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 err="1">
                <a:latin typeface="Times New Roman" pitchFamily="18" charset="0"/>
                <a:cs typeface="Times New Roman" pitchFamily="18" charset="0"/>
              </a:rPr>
              <a:t>числе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10" dirty="0" smtClean="0">
                <a:latin typeface="Times New Roman" pitchFamily="18" charset="0"/>
                <a:cs typeface="Times New Roman" pitchFamily="18" charset="0"/>
              </a:rPr>
              <a:t>электронных</a:t>
            </a:r>
            <a:r>
              <a:rPr spc="-1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pc="-1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1343736" y="6332264"/>
            <a:ext cx="599537" cy="4442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71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304800"/>
            <a:ext cx="115824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1.1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Обоснование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актуальности темы (направления) профессиональной деятельности  (или проблемы профессионального проекта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Обосновать и согласовывать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тему, цель, средства ее достижения, результаты обучающихся с ОВЗ и то, что транслируется 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сообщество (тема должна быть актуальной).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Существенно, чтобы аттестуемый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в аспекте темы кратко анализировал нормативные требования, особенности организации, в которой работает, и своих обучающихся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Грамотные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краткие формулировки, согласованность по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пунктам 1.2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1.3, 2.1, 3.2 и аналитический текст – залог высокого балла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1.2. Участие аттестуемого в разработке программно-методического сопровождения образовательного процесса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Представить тексты самостоятельно или в соавторстве разработанных образовательных программ учебных предметов, курсов, другого программно-методического обеспечения и/или отзывы, рецензии на них, включая ссылки на публикации или тексты подтверждающих документов, в том числе электронных.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Разнообразные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подтверждения разработки и внедрения программ и/или дидактических и методических  материалов на муниципальном уровне и выше – залог высокого балла.</a:t>
            </a:r>
          </a:p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09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00563" y="1137912"/>
            <a:ext cx="11638473" cy="5198474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12700" marR="581660" indent="54610" algn="just">
              <a:lnSpc>
                <a:spcPct val="90000"/>
              </a:lnSpc>
              <a:spcBef>
                <a:spcPts val="810"/>
              </a:spcBef>
            </a:pPr>
            <a:r>
              <a:rPr sz="1600" b="1" i="1" spc="-5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Баллы</a:t>
            </a:r>
            <a:r>
              <a:rPr sz="1600" b="1" i="1" spc="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 err="1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показателя</a:t>
            </a:r>
            <a:r>
              <a:rPr sz="1600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1.3</a:t>
            </a:r>
            <a:r>
              <a:rPr lang="ru-RU" sz="16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sz="1600" b="1" i="1" spc="1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Совершенствование </a:t>
            </a:r>
            <a:r>
              <a:rPr sz="16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методов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обучения</a:t>
            </a:r>
            <a:r>
              <a:rPr sz="1600"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sz="1600"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продуктивное</a:t>
            </a:r>
            <a:r>
              <a:rPr sz="16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использование</a:t>
            </a:r>
            <a:r>
              <a:rPr sz="1600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современных </a:t>
            </a:r>
            <a:r>
              <a:rPr sz="1600" b="1" i="1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sz="1600" b="1" i="1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технологий,</a:t>
            </a:r>
            <a:r>
              <a:rPr sz="1600" b="1" i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воспитания,</a:t>
            </a:r>
            <a:r>
              <a:rPr sz="1600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диагностики</a:t>
            </a:r>
            <a:r>
              <a:rPr sz="1600" b="1" i="1" spc="4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sz="16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коррекции</a:t>
            </a:r>
            <a:r>
              <a:rPr sz="1600" b="1" i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нарушений</a:t>
            </a:r>
            <a:r>
              <a:rPr sz="1600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развития 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sz="1600" b="1" i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sz="1600" b="1" i="1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 err="1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ограниченными</a:t>
            </a:r>
            <a:r>
              <a:rPr sz="1600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возможностями</a:t>
            </a:r>
            <a:r>
              <a:rPr sz="1600" b="1" i="1" spc="-2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здоровья</a:t>
            </a:r>
            <a:r>
              <a:rPr sz="1600" b="1" i="1" spc="-1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sz="1600" b="1" i="1" spc="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соответствии</a:t>
            </a:r>
            <a:r>
              <a:rPr sz="1600" b="1" i="1" spc="-3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sz="1600" b="1" i="1" spc="1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темой</a:t>
            </a:r>
            <a:r>
              <a:rPr sz="1600" b="1" i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sz="1600" b="1" i="1" spc="-5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направлением</a:t>
            </a:r>
            <a:r>
              <a:rPr sz="1600" b="1" i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sz="1600" b="1" i="1" spc="3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sz="1600" b="1" i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sz="1600" b="1" i="1" spc="-3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(или</a:t>
            </a:r>
            <a:r>
              <a:rPr sz="16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проблемой</a:t>
            </a:r>
            <a:r>
              <a:rPr sz="16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профессионального</a:t>
            </a:r>
            <a:r>
              <a:rPr sz="16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проекта)</a:t>
            </a:r>
            <a:endParaRPr sz="1600" dirty="0">
              <a:latin typeface="Times New Roman" pitchFamily="18" charset="0"/>
              <a:cs typeface="Times New Roman" pitchFamily="18" charset="0"/>
            </a:endParaRPr>
          </a:p>
          <a:p>
            <a:pPr marL="12700" marR="1041400" algn="just">
              <a:lnSpc>
                <a:spcPts val="1939"/>
              </a:lnSpc>
              <a:spcBef>
                <a:spcPts val="35"/>
              </a:spcBef>
            </a:pPr>
            <a:r>
              <a:rPr sz="16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z="1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представлен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комплекс</a:t>
            </a:r>
            <a:r>
              <a:rPr sz="1600" b="1" spc="4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самостоятельно</a:t>
            </a:r>
            <a:r>
              <a:rPr sz="1600" b="1" spc="3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созданных</a:t>
            </a:r>
            <a:r>
              <a:rPr sz="1600" b="1" spc="2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методических</a:t>
            </a:r>
            <a:r>
              <a:rPr sz="1600" b="1" spc="2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разработок</a:t>
            </a:r>
            <a:r>
              <a:rPr sz="1600" b="1" spc="5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теме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(направлению) </a:t>
            </a:r>
            <a:r>
              <a:rPr sz="1600"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профессиональной и/или</a:t>
            </a:r>
            <a:r>
              <a:rPr sz="1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описана</a:t>
            </a:r>
            <a:r>
              <a:rPr sz="1600" b="1" spc="1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авторская</a:t>
            </a:r>
            <a:r>
              <a:rPr sz="1600" b="1" spc="3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технология</a:t>
            </a:r>
            <a:r>
              <a:rPr sz="1600" b="1" spc="2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(методическая</a:t>
            </a:r>
            <a:r>
              <a:rPr sz="1600" b="1" spc="1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система)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sz="1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описании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показано</a:t>
            </a:r>
            <a:endParaRPr sz="1600"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lnSpc>
                <a:spcPts val="1814"/>
              </a:lnSpc>
            </a:pPr>
            <a:r>
              <a:rPr sz="1600" dirty="0">
                <a:latin typeface="Times New Roman" pitchFamily="18" charset="0"/>
                <a:cs typeface="Times New Roman" pitchFamily="18" charset="0"/>
              </a:rPr>
              <a:t>совершенствование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методов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обучения,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воспитания,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диагностики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и коррекции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нарушений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развития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с</a:t>
            </a:r>
          </a:p>
          <a:p>
            <a:pPr marL="12700" marR="476884" algn="just">
              <a:lnSpc>
                <a:spcPts val="1939"/>
              </a:lnSpc>
              <a:spcBef>
                <a:spcPts val="140"/>
              </a:spcBef>
            </a:pPr>
            <a:r>
              <a:rPr sz="1600" spc="-5" dirty="0">
                <a:latin typeface="Times New Roman" pitchFamily="18" charset="0"/>
                <a:cs typeface="Times New Roman" pitchFamily="18" charset="0"/>
              </a:rPr>
              <a:t>ОВЗ,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приводящее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достижению целей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задач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деятельности;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представлены</a:t>
            </a:r>
            <a:r>
              <a:rPr sz="1600" b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документы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подтверждающие</a:t>
            </a:r>
            <a:r>
              <a:rPr sz="1600" u="heavy" spc="-2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внедрение</a:t>
            </a:r>
            <a:r>
              <a:rPr sz="1600" u="heavy" spc="1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разработок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образовательный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процесс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их</a:t>
            </a:r>
            <a:r>
              <a:rPr sz="1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положительную</a:t>
            </a:r>
            <a:r>
              <a:rPr sz="1600" u="heavy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внешнюю</a:t>
            </a:r>
            <a:r>
              <a:rPr sz="16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оценку</a:t>
            </a:r>
            <a:r>
              <a:rPr sz="1600" u="heavy" spc="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z="1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sz="1600"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региональном</a:t>
            </a:r>
            <a:r>
              <a:rPr sz="1600" b="1" spc="-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(и </a:t>
            </a:r>
            <a:r>
              <a:rPr sz="1600"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выше)</a:t>
            </a:r>
            <a:r>
              <a:rPr sz="1600"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уровне</a:t>
            </a:r>
            <a:r>
              <a:rPr sz="1600" spc="-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(отзывы,</a:t>
            </a:r>
            <a:r>
              <a:rPr sz="1600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рецензии</a:t>
            </a:r>
            <a:r>
              <a:rPr sz="1600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экспертов).</a:t>
            </a:r>
            <a:endParaRPr sz="1600" dirty="0">
              <a:latin typeface="Times New Roman" pitchFamily="18" charset="0"/>
              <a:cs typeface="Times New Roman" pitchFamily="18" charset="0"/>
            </a:endParaRPr>
          </a:p>
          <a:p>
            <a:pPr marL="12700" marR="153670" algn="just">
              <a:lnSpc>
                <a:spcPts val="1939"/>
              </a:lnSpc>
              <a:spcBef>
                <a:spcPts val="10"/>
              </a:spcBef>
            </a:pPr>
            <a:r>
              <a:rPr sz="16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представлен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комплекс</a:t>
            </a:r>
            <a:r>
              <a:rPr sz="1600" b="1" spc="2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самостоятельно</a:t>
            </a:r>
            <a:r>
              <a:rPr sz="1600" b="1" spc="1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созданных</a:t>
            </a:r>
            <a:r>
              <a:rPr sz="1600" b="1" spc="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sz="1600" b="1" spc="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адаптированных</a:t>
            </a:r>
            <a:r>
              <a:rPr sz="1600" b="1" spc="3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технологий</a:t>
            </a:r>
            <a:r>
              <a:rPr sz="1600" b="1" spc="2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методических </a:t>
            </a:r>
            <a:r>
              <a:rPr sz="1600" b="1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разработок</a:t>
            </a:r>
            <a:r>
              <a:rPr sz="1600" b="1" spc="3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sz="1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теме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(направлению)</a:t>
            </a:r>
            <a:r>
              <a:rPr sz="1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(или</a:t>
            </a:r>
            <a:r>
              <a:rPr sz="1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проблемы</a:t>
            </a:r>
            <a:r>
              <a:rPr sz="16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профессионального</a:t>
            </a:r>
            <a:r>
              <a:rPr sz="1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проекта):</a:t>
            </a:r>
            <a:r>
              <a:rPr sz="1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в</a:t>
            </a:r>
          </a:p>
          <a:p>
            <a:pPr marL="12700" marR="803275" algn="just">
              <a:lnSpc>
                <a:spcPts val="1939"/>
              </a:lnSpc>
              <a:spcBef>
                <a:spcPts val="10"/>
              </a:spcBef>
            </a:pPr>
            <a:r>
              <a:rPr sz="1600" spc="-5" dirty="0">
                <a:latin typeface="Times New Roman" pitchFamily="18" charset="0"/>
                <a:cs typeface="Times New Roman" pitchFamily="18" charset="0"/>
              </a:rPr>
              <a:t>описании показано совершенствование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методов обучения,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воспитания,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диагностики и коррекции нарушений </a:t>
            </a:r>
            <a:r>
              <a:rPr sz="1600"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развития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обучающихся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ОВЗ, приводящее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достижению целей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задач профессиональной деятельности;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представлены документы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подтверждающие</a:t>
            </a:r>
            <a:r>
              <a:rPr sz="1600" u="heavy" spc="-1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внедрение</a:t>
            </a:r>
            <a:r>
              <a:rPr sz="16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разработок</a:t>
            </a:r>
            <a:r>
              <a:rPr sz="1600" u="heavy" spc="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образовательный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процесс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их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положительную</a:t>
            </a:r>
            <a:r>
              <a:rPr sz="1600" u="heavy" spc="-3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внешнюю</a:t>
            </a:r>
            <a:r>
              <a:rPr sz="16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оценку </a:t>
            </a:r>
            <a:r>
              <a:rPr sz="16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sz="16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муниципальном</a:t>
            </a:r>
            <a:r>
              <a:rPr sz="1600"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(и</a:t>
            </a:r>
            <a:r>
              <a:rPr sz="1600"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выше)</a:t>
            </a:r>
            <a:r>
              <a:rPr sz="1600"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уровне</a:t>
            </a:r>
            <a:r>
              <a:rPr sz="1600"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(отзывы,</a:t>
            </a:r>
            <a:r>
              <a:rPr sz="1600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рецензии экспертов)</a:t>
            </a:r>
            <a:endParaRPr sz="1600" dirty="0">
              <a:latin typeface="Times New Roman" pitchFamily="18" charset="0"/>
              <a:cs typeface="Times New Roman" pitchFamily="18" charset="0"/>
            </a:endParaRPr>
          </a:p>
          <a:p>
            <a:pPr marL="12700" marR="5080" algn="just">
              <a:lnSpc>
                <a:spcPts val="1950"/>
              </a:lnSpc>
              <a:spcBef>
                <a:spcPts val="10"/>
              </a:spcBef>
              <a:tabLst>
                <a:tab pos="1357630" algn="l"/>
              </a:tabLst>
            </a:pPr>
            <a:r>
              <a:rPr sz="16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z="1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представлены</a:t>
            </a:r>
            <a:r>
              <a:rPr sz="1600"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отдельные</a:t>
            </a:r>
            <a:r>
              <a:rPr sz="1600" b="1" spc="5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методические</a:t>
            </a:r>
            <a:r>
              <a:rPr sz="1600" b="1" spc="5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разработки</a:t>
            </a:r>
            <a:r>
              <a:rPr sz="1600" b="1" spc="9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sz="16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теме</a:t>
            </a:r>
            <a:r>
              <a:rPr sz="16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(направлению)</a:t>
            </a:r>
            <a:r>
              <a:rPr sz="16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sz="16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деятельности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(или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проблемы</a:t>
            </a:r>
            <a:r>
              <a:rPr sz="1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профессионального</a:t>
            </a:r>
            <a:r>
              <a:rPr sz="1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проекта):</a:t>
            </a:r>
            <a:r>
              <a:rPr sz="1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16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описании</a:t>
            </a:r>
            <a:r>
              <a:rPr sz="1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показано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совершенствование методов</a:t>
            </a:r>
            <a:r>
              <a:rPr sz="1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обучения,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 err="1" smtClean="0">
                <a:latin typeface="Times New Roman" pitchFamily="18" charset="0"/>
                <a:cs typeface="Times New Roman" pitchFamily="18" charset="0"/>
              </a:rPr>
              <a:t>воспитания</a:t>
            </a:r>
            <a:r>
              <a:rPr sz="1600" spc="-5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 err="1" smtClean="0">
                <a:latin typeface="Times New Roman" pitchFamily="18" charset="0"/>
                <a:cs typeface="Times New Roman" pitchFamily="18" charset="0"/>
              </a:rPr>
              <a:t>диагностики</a:t>
            </a:r>
            <a:r>
              <a:rPr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коррекции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нарушений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развития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ОВЗ,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приводящее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достижению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 err="1">
                <a:latin typeface="Times New Roman" pitchFamily="18" charset="0"/>
                <a:cs typeface="Times New Roman" pitchFamily="18" charset="0"/>
              </a:rPr>
              <a:t>целей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 err="1" smtClean="0">
                <a:latin typeface="Times New Roman" pitchFamily="18" charset="0"/>
                <a:cs typeface="Times New Roman" pitchFamily="18" charset="0"/>
              </a:rPr>
              <a:t>задач</a:t>
            </a:r>
            <a:r>
              <a:rPr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деятельности;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представлены</a:t>
            </a:r>
            <a:r>
              <a:rPr sz="1600" b="1" spc="4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документы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sz="16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подтверждающие внедрение</a:t>
            </a:r>
            <a:r>
              <a:rPr sz="1600" u="heavy" spc="1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u="heavy" dirty="0" err="1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разработок</a:t>
            </a:r>
            <a:r>
              <a:rPr sz="1600" u="heavy" spc="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 err="1" smtClean="0">
                <a:latin typeface="Times New Roman" pitchFamily="18" charset="0"/>
                <a:cs typeface="Times New Roman" pitchFamily="18" charset="0"/>
              </a:rPr>
              <a:t>образовательный</a:t>
            </a:r>
            <a:r>
              <a:rPr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процесс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их</a:t>
            </a:r>
            <a:r>
              <a:rPr sz="1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положительную</a:t>
            </a:r>
            <a:r>
              <a:rPr sz="1600" u="heavy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внешнюю</a:t>
            </a:r>
            <a:r>
              <a:rPr sz="1600" u="heavy" spc="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оценку</a:t>
            </a:r>
            <a:r>
              <a:rPr sz="1600" u="heavy" spc="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sz="1600"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институциональном</a:t>
            </a:r>
            <a:r>
              <a:rPr sz="1600" b="1" spc="4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(и</a:t>
            </a:r>
            <a:r>
              <a:rPr sz="1600"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выше)</a:t>
            </a:r>
            <a:r>
              <a:rPr sz="1600" b="1" spc="4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уровне</a:t>
            </a:r>
            <a:r>
              <a:rPr sz="1600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(отзывы, </a:t>
            </a:r>
            <a:r>
              <a:rPr sz="1600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рецензии</a:t>
            </a:r>
            <a:r>
              <a:rPr sz="1600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экспертов).</a:t>
            </a:r>
            <a:endParaRPr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4800" y="327981"/>
            <a:ext cx="1143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Критерий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1.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Вклад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аттестуемого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повышение</a:t>
            </a:r>
            <a:r>
              <a:rPr lang="ru-RU" b="1" spc="-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качества проектирования</a:t>
            </a:r>
            <a:r>
              <a:rPr lang="ru-RU" b="1" spc="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spc="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spc="5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spc="-1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реализации</a:t>
            </a:r>
            <a:r>
              <a:rPr lang="ru-RU" b="1" spc="1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образовательного</a:t>
            </a:r>
            <a:r>
              <a:rPr lang="ru-RU" b="1" spc="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процесса.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1430000" y="6332264"/>
            <a:ext cx="513273" cy="4442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8200" y="609600"/>
            <a:ext cx="10896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1.3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i="1" spc="-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Совершенствование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методов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обучения</a:t>
            </a:r>
            <a:r>
              <a:rPr lang="ru-RU" sz="2000" b="1" i="1" spc="1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b="1" i="1" spc="1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продуктивное</a:t>
            </a:r>
            <a:r>
              <a:rPr lang="ru-RU" sz="2000" b="1" i="1" spc="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использование</a:t>
            </a:r>
            <a:r>
              <a:rPr lang="ru-RU" sz="2000" b="1" i="1" spc="1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современных </a:t>
            </a:r>
            <a:r>
              <a:rPr lang="ru-RU" sz="2000" b="1" i="1" spc="-434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lang="ru-RU" sz="2000" b="1" i="1" spc="-2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технологий,</a:t>
            </a:r>
            <a:r>
              <a:rPr lang="ru-RU" sz="2000" b="1" i="1" spc="2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воспитания,</a:t>
            </a:r>
            <a:r>
              <a:rPr lang="ru-RU" sz="2000" b="1" i="1" spc="1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диагностики</a:t>
            </a:r>
            <a:r>
              <a:rPr lang="ru-RU" sz="2000" b="1" i="1" spc="4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b="1" i="1" spc="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коррекции</a:t>
            </a:r>
            <a:r>
              <a:rPr lang="ru-RU" sz="2000" b="1" i="1" spc="2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нарушений</a:t>
            </a:r>
            <a:r>
              <a:rPr lang="ru-RU" sz="2000" b="1" i="1" spc="1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развития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lang="ru-RU" sz="2000" b="1" i="1" spc="2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000" b="1" i="1" spc="-434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ограниченными</a:t>
            </a:r>
            <a:r>
              <a:rPr lang="ru-RU" sz="2000" b="1" i="1" spc="1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возможностями</a:t>
            </a:r>
            <a:r>
              <a:rPr lang="ru-RU" sz="2000" b="1" i="1" spc="-2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здоровья</a:t>
            </a:r>
            <a:r>
              <a:rPr lang="ru-RU" sz="2000" b="1" i="1" spc="-1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b="1" i="1" spc="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соответствии</a:t>
            </a:r>
            <a:r>
              <a:rPr lang="ru-RU" sz="2000" b="1" i="1" spc="-3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b="1" i="1" spc="1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темой (направлением)</a:t>
            </a:r>
            <a:r>
              <a:rPr lang="ru-RU" sz="2000" b="1" i="1" spc="3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профессиональной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lang="ru-RU" sz="2000" b="1" i="1" spc="-3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(или</a:t>
            </a:r>
            <a:r>
              <a:rPr lang="ru-RU" sz="2000" b="1" i="1" spc="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проблемой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профессионального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проекта</a:t>
            </a:r>
            <a:r>
              <a:rPr lang="ru-RU" sz="2000" b="1" i="1" spc="-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20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Указать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методические разработки, подтверждающие деятельность аттестуемого по совершенствованию методов обучения, воспитания и диагностики развития обучающихся с ОВЗ, включая ссылки на публикации. Представить документы, подтверждающие внедрение разработок в образовательный процесс и их положительную внешнюю оценку (отзывы, рецензии экспертов).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Максимальный результат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может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достигаться теми, кто разработал авторскую технологию (методическую систему) обучения, воспитания, диагностики и коррекции нарушений развития обучающихся с ОВЗ в соответствии с темой, целью и задачами профессиональной деятельности.</a:t>
            </a: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22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</TotalTime>
  <Words>3539</Words>
  <Application>Microsoft Office PowerPoint</Application>
  <PresentationFormat>Произвольный</PresentationFormat>
  <Paragraphs>229</Paragraphs>
  <Slides>26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26</vt:i4>
      </vt:variant>
    </vt:vector>
  </HeadingPairs>
  <TitlesOfParts>
    <vt:vector size="28" baseType="lpstr">
      <vt:lpstr>Исполнительная</vt:lpstr>
      <vt:lpstr>1_Office Theme</vt:lpstr>
      <vt:lpstr>Презентация PowerPoint</vt:lpstr>
      <vt:lpstr>Основные нормативные правовые акты, регламентирующие  порядок проведения аттестации педагогических  работников. </vt:lpstr>
      <vt:lpstr>Презентация PowerPoint</vt:lpstr>
      <vt:lpstr>Критерии соответствия уровня  профессиональной деятельности.</vt:lpstr>
      <vt:lpstr>Критерий 1. Вклад аттестуемого в повышение качества проектирования и  реализации образовательного процесса. </vt:lpstr>
      <vt:lpstr>Критерий 1. Вклад аттестуемого в повышение качества проектирования и  реализации образовательного процесса.  </vt:lpstr>
      <vt:lpstr>Презентация PowerPoint</vt:lpstr>
      <vt:lpstr>Презентация PowerPoint</vt:lpstr>
      <vt:lpstr>Презентация PowerPoint</vt:lpstr>
      <vt:lpstr>Критерий 2. Результаты освоения обучающимися образовательных программ.</vt:lpstr>
      <vt:lpstr>Презентация PowerPoint</vt:lpstr>
      <vt:lpstr>Презентация PowerPoint</vt:lpstr>
      <vt:lpstr>Критерий 2. Результаты освоения обучающимися образовательных программ.</vt:lpstr>
      <vt:lpstr>Презентация PowerPoint</vt:lpstr>
      <vt:lpstr>Критерий 2. Результаты освоения обучающимися образовательных программ.</vt:lpstr>
      <vt:lpstr>Презентация PowerPoint</vt:lpstr>
      <vt:lpstr>Критерий 3. Непрерывный профессиональный рост.</vt:lpstr>
      <vt:lpstr>Презентация PowerPoint</vt:lpstr>
      <vt:lpstr>Критерий 3. Непрерывный профессиональный рост.</vt:lpstr>
      <vt:lpstr>Презентация PowerPoint</vt:lpstr>
      <vt:lpstr>Критерий 3. Непрерывный профессиональный рост.</vt:lpstr>
      <vt:lpstr>Критерий 3. Непрерывный профессиональный рост.</vt:lpstr>
      <vt:lpstr>Презентация PowerPoint</vt:lpstr>
      <vt:lpstr>КАК ЗАВЕРЯТЬ ДОКУМЕНТЫ: Заверительная надпись «ВЕРНО». Должность лица, заверившего документы. Подпись заверившего. Расшифровка подписи. Дата заверения. Печать организации. 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Lenovo</cp:lastModifiedBy>
  <cp:revision>7</cp:revision>
  <dcterms:created xsi:type="dcterms:W3CDTF">2024-04-11T02:56:45Z</dcterms:created>
  <dcterms:modified xsi:type="dcterms:W3CDTF">2025-03-28T09:14:54Z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2024-03-25T00:00:00Z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2024-04-11T00:00:00Z</vt:filetime>
  </property>
</Properties>
</file>