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686" r:id="rId2"/>
  </p:sldMasterIdLst>
  <p:notesMasterIdLst>
    <p:notesMasterId r:id="rId29"/>
  </p:notesMasterIdLst>
  <p:sldIdLst>
    <p:sldId id="278" r:id="rId3"/>
    <p:sldId id="280" r:id="rId4"/>
    <p:sldId id="281" r:id="rId5"/>
    <p:sldId id="283" r:id="rId6"/>
    <p:sldId id="260" r:id="rId7"/>
    <p:sldId id="308" r:id="rId8"/>
    <p:sldId id="284" r:id="rId9"/>
    <p:sldId id="262" r:id="rId10"/>
    <p:sldId id="286" r:id="rId11"/>
    <p:sldId id="263" r:id="rId12"/>
    <p:sldId id="287" r:id="rId13"/>
    <p:sldId id="296" r:id="rId14"/>
    <p:sldId id="264" r:id="rId15"/>
    <p:sldId id="288" r:id="rId16"/>
    <p:sldId id="265" r:id="rId17"/>
    <p:sldId id="289" r:id="rId18"/>
    <p:sldId id="266" r:id="rId19"/>
    <p:sldId id="298" r:id="rId20"/>
    <p:sldId id="267" r:id="rId21"/>
    <p:sldId id="293" r:id="rId22"/>
    <p:sldId id="268" r:id="rId23"/>
    <p:sldId id="269" r:id="rId24"/>
    <p:sldId id="295" r:id="rId25"/>
    <p:sldId id="309" r:id="rId26"/>
    <p:sldId id="307" r:id="rId27"/>
    <p:sldId id="310" r:id="rId2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>
        <p:scale>
          <a:sx n="80" d="100"/>
          <a:sy n="80" d="100"/>
        </p:scale>
        <p:origin x="-749" y="-14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D8BB-86D3-4940-AB1D-0181A35D01F3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4E1BD-91E6-4150-8014-6E86C22F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1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18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0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1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2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1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9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62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5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10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7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66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561"/>
                </a:moveTo>
                <a:lnTo>
                  <a:pt x="7213599" y="51561"/>
                </a:lnTo>
                <a:lnTo>
                  <a:pt x="7213599" y="0"/>
                </a:lnTo>
                <a:lnTo>
                  <a:pt x="0" y="0"/>
                </a:lnTo>
                <a:lnTo>
                  <a:pt x="0" y="51561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667"/>
                </a:lnTo>
                <a:lnTo>
                  <a:pt x="12192000" y="310667"/>
                </a:lnTo>
                <a:lnTo>
                  <a:pt x="12192000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0" y="308228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600" y="91440"/>
                </a:lnTo>
                <a:lnTo>
                  <a:pt x="7213600" y="143129"/>
                </a:lnTo>
                <a:lnTo>
                  <a:pt x="12192000" y="143129"/>
                </a:lnTo>
                <a:lnTo>
                  <a:pt x="12192000" y="91440"/>
                </a:lnTo>
                <a:lnTo>
                  <a:pt x="12192000" y="520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7213600" y="440105"/>
            <a:ext cx="4978400" cy="180340"/>
          </a:xfrm>
          <a:custGeom>
            <a:avLst/>
            <a:gdLst/>
            <a:ahLst/>
            <a:cxnLst/>
            <a:rect l="l" t="t" r="r" b="b"/>
            <a:pathLst>
              <a:path w="4978400" h="180340">
                <a:moveTo>
                  <a:pt x="4978400" y="0"/>
                </a:moveTo>
                <a:lnTo>
                  <a:pt x="0" y="0"/>
                </a:lnTo>
                <a:lnTo>
                  <a:pt x="0" y="180035"/>
                </a:lnTo>
                <a:lnTo>
                  <a:pt x="4978400" y="180035"/>
                </a:lnTo>
                <a:lnTo>
                  <a:pt x="49784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7209790" y="497458"/>
            <a:ext cx="4755515" cy="128270"/>
          </a:xfrm>
          <a:custGeom>
            <a:avLst/>
            <a:gdLst/>
            <a:ahLst/>
            <a:cxnLst/>
            <a:rect l="l" t="t" r="r" b="b"/>
            <a:pathLst>
              <a:path w="4755515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5515" h="128270">
                <a:moveTo>
                  <a:pt x="4755388" y="94234"/>
                </a:moveTo>
                <a:lnTo>
                  <a:pt x="4752594" y="91440"/>
                </a:lnTo>
                <a:lnTo>
                  <a:pt x="2624455" y="91440"/>
                </a:lnTo>
                <a:lnTo>
                  <a:pt x="2621788" y="94234"/>
                </a:lnTo>
                <a:lnTo>
                  <a:pt x="2621788" y="97536"/>
                </a:lnTo>
                <a:lnTo>
                  <a:pt x="2621788" y="125349"/>
                </a:lnTo>
                <a:lnTo>
                  <a:pt x="2624455" y="128016"/>
                </a:lnTo>
                <a:lnTo>
                  <a:pt x="4752594" y="128016"/>
                </a:lnTo>
                <a:lnTo>
                  <a:pt x="4755388" y="125349"/>
                </a:lnTo>
                <a:lnTo>
                  <a:pt x="4755388" y="942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12059285" y="0"/>
            <a:ext cx="130810" cy="622300"/>
          </a:xfrm>
          <a:custGeom>
            <a:avLst/>
            <a:gdLst/>
            <a:ahLst/>
            <a:cxnLst/>
            <a:rect l="l" t="t" r="r" b="b"/>
            <a:pathLst>
              <a:path w="130809" h="622300">
                <a:moveTo>
                  <a:pt x="36576" y="0"/>
                </a:moveTo>
                <a:lnTo>
                  <a:pt x="0" y="0"/>
                </a:lnTo>
                <a:lnTo>
                  <a:pt x="0" y="621792"/>
                </a:lnTo>
                <a:lnTo>
                  <a:pt x="36576" y="621792"/>
                </a:lnTo>
                <a:lnTo>
                  <a:pt x="36576" y="0"/>
                </a:lnTo>
                <a:close/>
              </a:path>
              <a:path w="130809" h="622300">
                <a:moveTo>
                  <a:pt x="130797" y="0"/>
                </a:moveTo>
                <a:lnTo>
                  <a:pt x="53975" y="0"/>
                </a:lnTo>
                <a:lnTo>
                  <a:pt x="53975" y="621792"/>
                </a:lnTo>
                <a:lnTo>
                  <a:pt x="130797" y="621792"/>
                </a:lnTo>
                <a:lnTo>
                  <a:pt x="130797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bg object 22"/>
          <p:cNvSpPr/>
          <p:nvPr/>
        </p:nvSpPr>
        <p:spPr>
          <a:xfrm>
            <a:off x="1203388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1" y="0"/>
                </a:moveTo>
                <a:lnTo>
                  <a:pt x="0" y="0"/>
                </a:lnTo>
                <a:lnTo>
                  <a:pt x="0" y="621791"/>
                </a:lnTo>
                <a:lnTo>
                  <a:pt x="12191" y="621791"/>
                </a:lnTo>
                <a:lnTo>
                  <a:pt x="12191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bg object 23"/>
          <p:cNvSpPr/>
          <p:nvPr/>
        </p:nvSpPr>
        <p:spPr>
          <a:xfrm>
            <a:off x="11967209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4" name="bg object 24"/>
          <p:cNvSpPr/>
          <p:nvPr/>
        </p:nvSpPr>
        <p:spPr>
          <a:xfrm>
            <a:off x="11887581" y="381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6"/>
                </a:lnTo>
                <a:lnTo>
                  <a:pt x="73151" y="585216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bg object 25"/>
          <p:cNvSpPr/>
          <p:nvPr/>
        </p:nvSpPr>
        <p:spPr>
          <a:xfrm>
            <a:off x="11831319" y="381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6"/>
                </a:lnTo>
                <a:lnTo>
                  <a:pt x="12192" y="585216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0329" y="479805"/>
            <a:ext cx="710057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3580" y="1201838"/>
            <a:ext cx="10786110" cy="2107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2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us.gov.ru/info-card/375902.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ppo.apkpro.ru/registr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activity/main_activities/talent_support/competitions_for_educators?ysclid=lv26ws4ab72605473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54.ru/videocast/view/98543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att.edu54.ru/" TargetMode="External"/><Relationship Id="rId5" Type="http://schemas.openxmlformats.org/officeDocument/2006/relationships/hyperlink" Target="http://www.edunso.ru/documents?page=1" TargetMode="External"/><Relationship Id="rId4" Type="http://schemas.openxmlformats.org/officeDocument/2006/relationships/hyperlink" Target="https://nipkipro.ru/info/struct/dep/103/main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10138913" cy="1655762"/>
          </a:xfrm>
        </p:spPr>
        <p:txBody>
          <a:bodyPr>
            <a:noAutofit/>
          </a:bodyPr>
          <a:lstStyle/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«Обеспечение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32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образования в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обновленными </a:t>
            </a:r>
            <a:endParaRPr lang="ru-RU" sz="3200" b="1" spc="-5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2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ОО,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ФООП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spc="-88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ФАОП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785743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МКОУ «</a:t>
            </a:r>
            <a:r>
              <a:rPr lang="ru-RU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ЦДиК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endParaRPr lang="ru-RU" sz="24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Методическое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объединение  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учителей-логопедов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Новосибирского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994727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00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000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000" b="1" spc="-1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02353" y="3088385"/>
            <a:ext cx="48895" cy="15240"/>
          </a:xfrm>
          <a:custGeom>
            <a:avLst/>
            <a:gdLst/>
            <a:ahLst/>
            <a:cxnLst/>
            <a:rect l="l" t="t" r="r" b="b"/>
            <a:pathLst>
              <a:path w="48895" h="15239">
                <a:moveTo>
                  <a:pt x="48767" y="0"/>
                </a:moveTo>
                <a:lnTo>
                  <a:pt x="0" y="0"/>
                </a:lnTo>
                <a:lnTo>
                  <a:pt x="0" y="15239"/>
                </a:lnTo>
                <a:lnTo>
                  <a:pt x="48767" y="15239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880" y="685800"/>
            <a:ext cx="11887200" cy="5502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 algn="just">
              <a:lnSpc>
                <a:spcPts val="1939"/>
              </a:lnSpc>
              <a:spcBef>
                <a:spcPts val="105"/>
              </a:spcBef>
            </a:pP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Результаты/целевые</a:t>
            </a:r>
            <a:r>
              <a:rPr b="1" i="1" spc="-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ориентиры освоения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мониторингов,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проводимых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аттестуемым</a:t>
            </a:r>
            <a:r>
              <a:rPr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организацией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47980" algn="just">
              <a:lnSpc>
                <a:spcPts val="1839"/>
              </a:lnSpc>
              <a:spcBef>
                <a:spcPts val="125"/>
              </a:spcBef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представлена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положительная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освоения обучающимися с ОВЗ адаптированных образовательных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достижения предметных,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метапредметных и личностных результатов, результатов коррекционно-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развивающей</a:t>
            </a:r>
            <a:r>
              <a:rPr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мониторингов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за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более), </a:t>
            </a:r>
            <a:r>
              <a:rPr b="1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описаны</a:t>
            </a:r>
            <a:r>
              <a:rPr u="heavy" spc="-3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указаны</a:t>
            </a:r>
            <a:r>
              <a:rPr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методики</a:t>
            </a:r>
            <a:r>
              <a:rPr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предметных,</a:t>
            </a:r>
            <a:r>
              <a:rPr i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i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i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личностных</a:t>
            </a:r>
            <a:r>
              <a:rPr i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результатов;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695"/>
              </a:lnSpc>
            </a:pP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коррекционно-развивающей</a:t>
            </a:r>
            <a:r>
              <a:rPr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i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i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критерии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851535" algn="just">
              <a:lnSpc>
                <a:spcPts val="1839"/>
              </a:lnSpc>
              <a:spcBef>
                <a:spcPts val="125"/>
              </a:spcBef>
            </a:pP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(диагностики) </a:t>
            </a:r>
            <a:r>
              <a:rPr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заявленным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теме (направлению),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 задачам</a:t>
            </a:r>
            <a:r>
              <a:rPr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12700" algn="just">
              <a:lnSpc>
                <a:spcPts val="17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стабильные</a:t>
            </a:r>
            <a:r>
              <a:rPr b="1" spc="-6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положительные</a:t>
            </a:r>
            <a:r>
              <a:rPr b="1" spc="-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b="1" spc="-5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положительная</a:t>
            </a:r>
            <a:r>
              <a:rPr b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b="1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адаптированных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достижения предметных,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метапредметных и </a:t>
            </a:r>
            <a:r>
              <a:rPr b="1" dirty="0" err="1">
                <a:latin typeface="Times New Roman" pitchFamily="18" charset="0"/>
                <a:cs typeface="Times New Roman" pitchFamily="18" charset="0"/>
              </a:rPr>
              <a:t>личностных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коррекционно-развивающей работы, формирования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жизненных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компетенций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мониторингов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5 лет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описаны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указаны методики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предметных,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метапредметных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личностных </a:t>
            </a:r>
            <a:r>
              <a:rPr i="1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i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, результатов</a:t>
            </a:r>
            <a:r>
              <a:rPr i="1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коррекционно-развивающей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 err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u="heavy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(диагностики) </a:t>
            </a:r>
            <a:r>
              <a:rPr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в основном </a:t>
            </a:r>
            <a:r>
              <a:rPr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заявленным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теме (направлению),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 задачам </a:t>
            </a:r>
            <a:r>
              <a:rPr spc="-409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 marL="12700" algn="just">
              <a:lnSpc>
                <a:spcPts val="17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стабильные</a:t>
            </a:r>
            <a:r>
              <a:rPr b="1" spc="-5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положительные</a:t>
            </a:r>
            <a:r>
              <a:rPr b="1" spc="-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b="1" spc="-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по итогам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мониторингов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835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положительная</a:t>
            </a:r>
            <a:r>
              <a:rPr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и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201295" algn="just">
              <a:lnSpc>
                <a:spcPts val="1839"/>
              </a:lnSpc>
              <a:spcBef>
                <a:spcPts val="13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достижения предметных, метапредметных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личностных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работы, формирования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жизненных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компетенций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мониторингов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3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описаны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указаны методики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предметных,</a:t>
            </a:r>
            <a:r>
              <a:rPr i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i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 личностных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i="1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i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 критерии</a:t>
            </a:r>
            <a:r>
              <a:rPr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мониторинга</a:t>
            </a:r>
            <a:r>
              <a:rPr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(диагностики)</a:t>
            </a:r>
            <a:r>
              <a:rPr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i="1" u="heavy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частично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u="heavy" spc="-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i="1" spc="-6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заявленным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теме,</a:t>
            </a:r>
            <a:r>
              <a:rPr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задачам</a:t>
            </a:r>
            <a:r>
              <a:rPr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1125200" y="6187948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228600"/>
            <a:ext cx="1120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Результаты/целевые ориентиры освоения адаптированных образовательных программ по итогам мониторингов, проводимых аттестуемым и/или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организацией.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Результаты мониторингов; выписки из протоколов (или их копии) промежуточной и итоговой аттестации обучающихся, положительная динамика освоения обучающимися образовательных программ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Показатели и критерии мониторинга (диагностики), соответствующие заявленным теме (направлению), цели и задачам профессиональной деятельности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900" y="3429000"/>
            <a:ext cx="1158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соответствующие цели, а затем все, что отвечает требованиям ФГОС ОО и компетенциям педагога – залог высокого балла.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Обязательное указание методики их диагностирования.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опираться на принятую в ОО систему оценивания (систему мониторинга) образовательных результатов, приводить данные контроля качества образования по всем видам результатов/ целевых ориентиров (предметные,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личностные), результатов коррекционно-развивающей работы, формирования жизненных компетенций.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Уместны результаты комплексных контрольных работ (при их наличии), психолого-педагогических и социальных исследований, педагогического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27206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200" y="457200"/>
            <a:ext cx="10896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критерию 1 для подтверждения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рекомендуются: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издания: «Интерактивное образование», 1 сентября и др.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Журналы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«Сибирский учитель»,  «Дефектология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«Воспитание и обучение детей с нарушениями развития»,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«Коррекционно-педагогическое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образование», «Коррекционная педагогика: теория и практика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«Инклюзия в образовании» и проч.;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Сборники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материалов конференций (международных, всероссийских, региональных, муниципальных), которые проводят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другие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ГОУ;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отзывы: ШМО, ММО, кафедры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НГПУ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ротоколы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заседания ММО или ШМО с маркированием ФИО и темы выступления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аттестуемого;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убликации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маркированием ФИО и темы текста аттестуемого в официальных изданиях, включая электронные;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конференций, семинаров и проч. с маркированием ФИО и темы выступления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аттестуемого;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тзывы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 рецензии на программы и/или дидактическое, методическое обеспечение их использования.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108661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sz="2400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400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400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2400" spc="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4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599" y="1230248"/>
            <a:ext cx="11125201" cy="4744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835" indent="546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sz="1800" b="1" i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sz="18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sz="1800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r>
              <a:rPr sz="1800" b="1" i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sz="1800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sz="18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sz="18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образования,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проводимого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порядке,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установленном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Правительством</a:t>
            </a:r>
            <a:r>
              <a:rPr sz="1800" b="1" i="1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Федерации,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sz="1800"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 итогам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внешних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оценки,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организуемых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официальными</a:t>
            </a:r>
            <a:r>
              <a:rPr sz="1800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государственными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учреждениями </a:t>
            </a:r>
            <a:r>
              <a:rPr sz="18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(федеральными,</a:t>
            </a:r>
            <a:r>
              <a:rPr sz="18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региональными,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муниципальными</a:t>
            </a:r>
            <a:r>
              <a:rPr sz="18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 обучающимися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 стабильных положительных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адаптированных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итогам внешней экспертизы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последние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средних показателей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sz="1800"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региону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(не менее 2-х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398145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sz="18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18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</a:t>
            </a:r>
            <a:r>
              <a:rPr sz="1800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адаптированных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итогам внешней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экспертизы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последние</a:t>
            </a:r>
            <a:r>
              <a:rPr sz="1800"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лет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средних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показателей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800"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муниципалитету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2-х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319405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sz="18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18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адаптированных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внешней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экспертизы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8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последние</a:t>
            </a:r>
            <a:r>
              <a:rPr sz="18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z="18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средних показателей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(не менее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2-х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125200" y="6187948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304800"/>
            <a:ext cx="11049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76835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2.2. Достижение</a:t>
            </a:r>
            <a:r>
              <a:rPr lang="ru-RU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lang="ru-RU" b="1" i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r>
              <a:rPr lang="ru-RU" b="1" i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lang="ru-RU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lang="ru-RU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образования,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проводимого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порядке,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установленном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Правительством</a:t>
            </a:r>
            <a:r>
              <a:rPr lang="ru-RU" b="1" i="1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Федерации,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 итогам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внешних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оценки,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организуемых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официальными</a:t>
            </a:r>
            <a:r>
              <a:rPr lang="ru-RU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государственными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учреждениями </a:t>
            </a:r>
            <a:r>
              <a:rPr lang="ru-RU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(федеральными,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региональными,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муниципальными)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динамики, графики о достижениях обучающихся стабильных положительных результатов освоения образовательных программ по итогам внешней экспертизы. Данные о поступлении обучающихся в организации профессионального и высшего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оформления. Вся информация с ОФИЦИАЛЬНОГО САЙТА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размещения информации о государственных (муниципальных)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независимой оценки качества содержания образовательной деятельности и организации образовательного процесса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условий реализации образовательной программы) по итогам мониторинга системы образования, проводимого в порядке, установленном Правительством Российской Федерации показывают, что МБДОУ – детский сад "Капелька" получил 90,84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Оценки по критериям: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Открытость и доступность информации об 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97.3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Комфортность условий предоставления услуг, в том числе время ее предоставления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99.5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Доступность услуг для инвалидов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64 балла.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Доброжелательность, вежливость работников 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94.6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Удовлетворенность условиями оказания услуг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98.8 баллов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bus.gov.ru/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info-card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/375902.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108661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sz="2400" b="1" spc="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400" b="1" spc="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400" b="1" spc="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2400" b="1" spc="4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235200"/>
            <a:ext cx="11552124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7370" indent="54610" algn="just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научной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(интеллектуальной),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творческой,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физкультурно-спортивной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видах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деятельности,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олимпиадах,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фестивалях,</a:t>
            </a:r>
            <a:r>
              <a:rPr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соревнованиях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ежегодное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научных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(интеллектуальных),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творческих,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спортивных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pc="-5" dirty="0">
                <a:latin typeface="Times New Roman" pitchFamily="18" charset="0"/>
                <a:cs typeface="Times New Roman" pitchFamily="18" charset="0"/>
              </a:rPr>
              <a:t>олимпиадах,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фестивалях,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соревнованиях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аттестуемого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обучающихся-победителей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регионального 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(копии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дипломов,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сертификатов)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12065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ежегодное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научных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(интеллектуальных),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творческих,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спортивных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олимпиадах,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конкурсах, фестивалях,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соревнованиях по направлению профессиональной деятельности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аттестуемого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обучающихся-победителей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 муниципальном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2700" algn="just">
              <a:lnSpc>
                <a:spcPct val="100000"/>
              </a:lnSpc>
            </a:pP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(копии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дипломов,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сертификатов)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99060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 обучающихся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участвующих 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научных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(интеллектуальных), творческих,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спортивных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фестивалях,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соревнованиях по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728980" algn="just">
              <a:lnSpc>
                <a:spcPct val="100000"/>
              </a:lnSpc>
            </a:pP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(и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обучающихся-победителей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(копии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дипломов,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сертификатов)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чем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3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108267" y="6148152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10972800" cy="121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47370" lvl="0" indent="54610" algn="just">
              <a:spcBef>
                <a:spcPts val="100"/>
              </a:spcBef>
            </a:pP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2.3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научной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(интеллектуальной),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творческой,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физкультурно-спортивной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видах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деятельности,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олимпиадах,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фестивалях,</a:t>
            </a:r>
            <a:r>
              <a:rPr lang="ru-RU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соревнованиях.</a:t>
            </a:r>
          </a:p>
          <a:p>
            <a:pPr marL="12700" marR="547370" lvl="0" indent="54610" algn="just">
              <a:spcBef>
                <a:spcPts val="100"/>
              </a:spcBef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467" y="1981200"/>
            <a:ext cx="1135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Копии сертификатов участия, дипломы и грамоты обучающихся по результатам олимпиад, конкурсов, соревнований, конференций с указанием уровня, учредителя и даты проведения мероприятия, имеющих отношение к профессиональной деятельности аттестуемого.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оформления.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46613"/>
              </p:ext>
            </p:extLst>
          </p:nvPr>
        </p:nvGraphicFramePr>
        <p:xfrm>
          <a:off x="643468" y="3505198"/>
          <a:ext cx="11091332" cy="304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623"/>
                <a:gridCol w="1708827"/>
                <a:gridCol w="4264046"/>
                <a:gridCol w="3127836"/>
              </a:tblGrid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Уровень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Время проведения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Организатор/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название мероприятия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Результат участия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Всероссийский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СМИ «Изумрудный город». Всероссийская онлайн-олимпиада «Буквы и звуки».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Диплом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 № 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ДДТ «Мастер». Конкурс художественного творчества «Новогодняя Россия – 2023».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 I степени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И.Ф. ребенка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2023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МБУДО НР «СЮН». Фотоконкурс «В объективе натуралиста».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 </a:t>
                      </a:r>
                      <a:r>
                        <a:rPr lang="en-US" sz="1200" dirty="0">
                          <a:effectLst/>
                        </a:rPr>
                        <a:t>III </a:t>
                      </a:r>
                      <a:r>
                        <a:rPr lang="ru-RU" sz="1200" dirty="0">
                          <a:effectLst/>
                        </a:rPr>
                        <a:t>степени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И.Ф. ребенка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ДДТ «Мастер». Открытая дистанционная викторина «Бескрайние дали космоса».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группа № 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8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328" y="639686"/>
            <a:ext cx="83404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7476" y="1230248"/>
            <a:ext cx="11113135" cy="50295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Баллы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показателя</a:t>
            </a:r>
            <a:r>
              <a:rPr sz="18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3.1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r>
              <a:rPr sz="1800" b="1" i="1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Активное</a:t>
            </a:r>
            <a:r>
              <a:rPr sz="18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самообразование</a:t>
            </a:r>
            <a:r>
              <a:rPr sz="18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 темп </a:t>
            </a:r>
            <a:r>
              <a:rPr sz="1800" b="1" i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повышения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квалификации</a:t>
            </a:r>
            <a:r>
              <a:rPr lang="ru-RU" sz="18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 marR="23495" algn="just">
              <a:lnSpc>
                <a:spcPct val="100000"/>
              </a:lnSpc>
            </a:pPr>
            <a:r>
              <a:rPr sz="1800" b="1" dirty="0" smtClean="0">
                <a:latin typeface="Times New Roman"/>
                <a:cs typeface="Times New Roman"/>
              </a:rPr>
              <a:t>3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представлены </a:t>
            </a:r>
            <a:r>
              <a:rPr sz="1800" dirty="0">
                <a:latin typeface="Times New Roman"/>
                <a:cs typeface="Times New Roman"/>
              </a:rPr>
              <a:t>документы, </a:t>
            </a:r>
            <a:r>
              <a:rPr sz="1800" spc="-5" dirty="0">
                <a:latin typeface="Times New Roman"/>
                <a:cs typeface="Times New Roman"/>
              </a:rPr>
              <a:t>подтверждающие </a:t>
            </a:r>
            <a:r>
              <a:rPr sz="1800" dirty="0">
                <a:latin typeface="Times New Roman"/>
                <a:cs typeface="Times New Roman"/>
              </a:rPr>
              <a:t>активное </a:t>
            </a:r>
            <a:r>
              <a:rPr sz="1800" spc="-5" dirty="0">
                <a:latin typeface="Times New Roman"/>
                <a:cs typeface="Times New Roman"/>
              </a:rPr>
              <a:t>повышение квалификации </a:t>
            </a:r>
            <a:r>
              <a:rPr sz="1800" dirty="0">
                <a:latin typeface="Times New Roman"/>
                <a:cs typeface="Times New Roman"/>
              </a:rPr>
              <a:t>(за </a:t>
            </a:r>
            <a:r>
              <a:rPr sz="1800" spc="-5" dirty="0">
                <a:latin typeface="Times New Roman"/>
                <a:cs typeface="Times New Roman"/>
              </a:rPr>
              <a:t>предшествующие </a:t>
            </a:r>
            <a:r>
              <a:rPr sz="1800" dirty="0">
                <a:latin typeface="Times New Roman"/>
                <a:cs typeface="Times New Roman"/>
              </a:rPr>
              <a:t>3 года,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суммарным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объемом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108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часов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т.ч. 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дополнительным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профессиональным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программам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повышения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квалификации,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входящим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Федеральный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реестр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дополнительных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профессиональных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программ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теме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(направлению) профессиональной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деятельности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(или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проблемы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проекта)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и/или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переподготовку </a:t>
            </a:r>
            <a:r>
              <a:rPr sz="1800" dirty="0">
                <a:latin typeface="Times New Roman"/>
                <a:cs typeface="Times New Roman"/>
              </a:rPr>
              <a:t>в соответствии с </a:t>
            </a:r>
            <a:r>
              <a:rPr sz="1800" spc="-5" dirty="0">
                <a:latin typeface="Times New Roman"/>
                <a:cs typeface="Times New Roman"/>
              </a:rPr>
              <a:t>должностью </a:t>
            </a:r>
            <a:r>
              <a:rPr sz="1800" dirty="0">
                <a:latin typeface="Times New Roman"/>
                <a:cs typeface="Times New Roman"/>
              </a:rPr>
              <a:t>аттестуемого в </a:t>
            </a:r>
            <a:r>
              <a:rPr sz="1800" spc="-5" dirty="0">
                <a:latin typeface="Times New Roman"/>
                <a:cs typeface="Times New Roman"/>
              </a:rPr>
              <a:t>федеральных, </a:t>
            </a:r>
            <a:r>
              <a:rPr sz="1800" dirty="0">
                <a:latin typeface="Times New Roman"/>
                <a:cs typeface="Times New Roman"/>
              </a:rPr>
              <a:t>государственных, </a:t>
            </a:r>
            <a:r>
              <a:rPr sz="1800" spc="-5" dirty="0">
                <a:latin typeface="Times New Roman"/>
                <a:cs typeface="Times New Roman"/>
              </a:rPr>
              <a:t>муниципальных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образовательных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организациях</a:t>
            </a:r>
            <a:r>
              <a:rPr sz="1800" spc="-5" dirty="0" smtClean="0">
                <a:latin typeface="Times New Roman"/>
                <a:cs typeface="Times New Roman"/>
              </a:rPr>
              <a:t>.</a:t>
            </a:r>
            <a:endParaRPr lang="ru-RU" sz="1800" spc="-5" dirty="0" smtClean="0">
              <a:latin typeface="Times New Roman"/>
              <a:cs typeface="Times New Roman"/>
            </a:endParaRPr>
          </a:p>
          <a:p>
            <a:pPr marL="12700" marR="23495" algn="just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представлены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документы,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подтверждающие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повышение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квалификации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предшествующие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 года,</a:t>
            </a: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суммарным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объемом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72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часов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теме </a:t>
            </a:r>
            <a:r>
              <a:rPr sz="1800" spc="-5" dirty="0">
                <a:latin typeface="Times New Roman"/>
                <a:cs typeface="Times New Roman"/>
              </a:rPr>
              <a:t>(направлению)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деятельности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(или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проблемы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профессионального проекта) и/или переподготовку </a:t>
            </a:r>
            <a:r>
              <a:rPr sz="1800" dirty="0">
                <a:latin typeface="Times New Roman"/>
                <a:cs typeface="Times New Roman"/>
              </a:rPr>
              <a:t>в соответствии с должностью аттестуемого в </a:t>
            </a:r>
            <a:r>
              <a:rPr sz="1800" spc="-5" dirty="0">
                <a:latin typeface="Times New Roman"/>
                <a:cs typeface="Times New Roman"/>
              </a:rPr>
              <a:t>федеральных, </a:t>
            </a:r>
            <a:r>
              <a:rPr sz="1800" dirty="0">
                <a:latin typeface="Times New Roman"/>
                <a:cs typeface="Times New Roman"/>
              </a:rPr>
              <a:t> государственных,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муниципальных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образовательных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организациях</a:t>
            </a:r>
            <a:r>
              <a:rPr sz="1800" spc="-5" dirty="0" smtClean="0">
                <a:latin typeface="Times New Roman"/>
                <a:cs typeface="Times New Roman"/>
              </a:rPr>
              <a:t>.</a:t>
            </a:r>
            <a:endParaRPr lang="ru-RU" sz="1800" spc="-5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marR="94234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 – </a:t>
            </a:r>
            <a:r>
              <a:rPr sz="1800" spc="-5" dirty="0">
                <a:latin typeface="Times New Roman"/>
                <a:cs typeface="Times New Roman"/>
              </a:rPr>
              <a:t>представлены </a:t>
            </a:r>
            <a:r>
              <a:rPr sz="1800" dirty="0">
                <a:latin typeface="Times New Roman"/>
                <a:cs typeface="Times New Roman"/>
              </a:rPr>
              <a:t>документы, </a:t>
            </a:r>
            <a:r>
              <a:rPr sz="1800" spc="-5" dirty="0">
                <a:latin typeface="Times New Roman"/>
                <a:cs typeface="Times New Roman"/>
              </a:rPr>
              <a:t>подтверждающие повышение квалификации </a:t>
            </a:r>
            <a:r>
              <a:rPr sz="1800" dirty="0">
                <a:latin typeface="Times New Roman"/>
                <a:cs typeface="Times New Roman"/>
              </a:rPr>
              <a:t>(за </a:t>
            </a:r>
            <a:r>
              <a:rPr sz="1800" spc="-5" dirty="0">
                <a:latin typeface="Times New Roman"/>
                <a:cs typeface="Times New Roman"/>
              </a:rPr>
              <a:t>предшествующие </a:t>
            </a:r>
            <a:r>
              <a:rPr sz="1800" dirty="0">
                <a:latin typeface="Times New Roman"/>
                <a:cs typeface="Times New Roman"/>
              </a:rPr>
              <a:t>3 года,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суммарным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объемом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36 часов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теме</a:t>
            </a:r>
            <a:r>
              <a:rPr sz="1800" spc="-5" dirty="0">
                <a:latin typeface="Times New Roman"/>
                <a:cs typeface="Times New Roman"/>
              </a:rPr>
              <a:t> (направлению)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деятельности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и/или</a:t>
            </a:r>
            <a:endParaRPr sz="1800" dirty="0">
              <a:latin typeface="Times New Roman"/>
              <a:cs typeface="Times New Roman"/>
            </a:endParaRPr>
          </a:p>
          <a:p>
            <a:pPr marL="12700" marR="25400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переподготовку </a:t>
            </a:r>
            <a:r>
              <a:rPr sz="1800" dirty="0">
                <a:latin typeface="Times New Roman"/>
                <a:cs typeface="Times New Roman"/>
              </a:rPr>
              <a:t>в соответствии с </a:t>
            </a:r>
            <a:r>
              <a:rPr sz="1800" spc="-5" dirty="0">
                <a:latin typeface="Times New Roman"/>
                <a:cs typeface="Times New Roman"/>
              </a:rPr>
              <a:t>должностью </a:t>
            </a:r>
            <a:r>
              <a:rPr sz="1800" dirty="0">
                <a:latin typeface="Times New Roman"/>
                <a:cs typeface="Times New Roman"/>
              </a:rPr>
              <a:t>аттестуемого в </a:t>
            </a:r>
            <a:r>
              <a:rPr sz="1800" spc="-5" dirty="0">
                <a:latin typeface="Times New Roman"/>
                <a:cs typeface="Times New Roman"/>
              </a:rPr>
              <a:t>федеральных, </a:t>
            </a:r>
            <a:r>
              <a:rPr sz="1800" dirty="0">
                <a:latin typeface="Times New Roman"/>
                <a:cs typeface="Times New Roman"/>
              </a:rPr>
              <a:t>государственных, </a:t>
            </a:r>
            <a:r>
              <a:rPr sz="1800" spc="-5" dirty="0">
                <a:latin typeface="Times New Roman"/>
                <a:cs typeface="Times New Roman"/>
              </a:rPr>
              <a:t>муниципальных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образовательных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организациях.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191574" y="5975137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228600"/>
            <a:ext cx="937260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sz="2000" b="1" i="1" dirty="0" smtClean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sz="2000" b="1" i="1" dirty="0" smtClean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3.1.</a:t>
            </a:r>
            <a:r>
              <a:rPr lang="ru-RU" sz="2000" b="1" i="1" spc="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/>
                <a:cs typeface="Times New Roman"/>
              </a:rPr>
              <a:t>Активное</a:t>
            </a:r>
            <a:r>
              <a:rPr lang="ru-RU" sz="2000" b="1" i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/>
                <a:cs typeface="Times New Roman"/>
              </a:rPr>
              <a:t>самообразование</a:t>
            </a:r>
            <a:r>
              <a:rPr lang="ru-RU" sz="2000" b="1" i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cs typeface="Times New Roman"/>
              </a:rPr>
              <a:t>и темп </a:t>
            </a:r>
            <a:r>
              <a:rPr lang="ru-RU" sz="2000" b="1" i="1" spc="-5" dirty="0">
                <a:solidFill>
                  <a:srgbClr val="002060"/>
                </a:solidFill>
                <a:latin typeface="Times New Roman"/>
                <a:cs typeface="Times New Roman"/>
              </a:rPr>
              <a:t>повышения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квалификации.</a:t>
            </a: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b="1" i="1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 smtClean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2362200"/>
            <a:ext cx="10134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Копии удостоверений об освоении дополнительных профессиональных программ (повышения квалификации и переподготовки, стажировок), соответствующих должности аттестуемого; сертификаты участия в семинарах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Документы </a:t>
            </a:r>
            <a:r>
              <a:rPr lang="ru-RU" sz="2000" dirty="0"/>
              <a:t>о повышении квалификации по программам, включенным в федеральный реестр ДПО </a:t>
            </a:r>
            <a:r>
              <a:rPr lang="ru-RU" sz="2000" b="1" u="sng" dirty="0" smtClean="0">
                <a:hlinkClick r:id="rId3" tooltip="https://dppo.apkpro.ru/registry/"/>
              </a:rPr>
              <a:t>https</a:t>
            </a:r>
            <a:r>
              <a:rPr lang="ru-RU" sz="2000" b="1" u="sng" dirty="0">
                <a:hlinkClick r:id="rId3" tooltip="https://dppo.apkpro.ru/registry/"/>
              </a:rPr>
              <a:t>://dppo.apkpro.ru/registry</a:t>
            </a:r>
            <a:r>
              <a:rPr lang="ru-RU" sz="2000" b="1" u="sng" dirty="0" smtClean="0">
                <a:hlinkClick r:id="rId3" tooltip="https://dppo.apkpro.ru/registry/"/>
              </a:rPr>
              <a:t>/</a:t>
            </a:r>
            <a:endParaRPr lang="ru-RU" sz="2000" b="1" u="sng" dirty="0" smtClean="0"/>
          </a:p>
          <a:p>
            <a:pPr algn="just"/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инимально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допустимый срок освоения программ повышения квалификации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может быть менее 16 часов, а срок освоения программ профессиональной переподготовки – менее 250 часов.</a:t>
            </a:r>
          </a:p>
        </p:txBody>
      </p:sp>
    </p:spTree>
    <p:extLst>
      <p:ext uri="{BB962C8B-B14F-4D97-AF65-F5344CB8AC3E}">
        <p14:creationId xmlns:p14="http://schemas.microsoft.com/office/powerpoint/2010/main" val="665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52400"/>
            <a:ext cx="91024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762000"/>
            <a:ext cx="11412220" cy="50218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Транслирование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коллективах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практических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sz="1800" b="1" i="1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sz="18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8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аттестуемого,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активное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в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sz="18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объединений,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сообществ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14732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четырёх</a:t>
            </a:r>
            <a:r>
              <a:rPr sz="1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официальных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рецензируемых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изданиях, на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веб-сайтах,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 регистрации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СМИ,</a:t>
            </a:r>
            <a:r>
              <a:rPr sz="18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выступления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четырёх),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описывающие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и результаты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деятельности,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активного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участия</a:t>
            </a:r>
            <a:r>
              <a:rPr sz="1800" u="heavy" spc="-4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 работе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объединений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мероприятиях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800"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имеются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26289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трёх)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официальных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рецензируемых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изданиях, на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веб-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сайтах,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 регистрации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СМИ,</a:t>
            </a:r>
            <a:r>
              <a:rPr sz="18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выступления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трёх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18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мероприятиях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т.ч.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методических объединений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имеются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подтверждающие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1905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3-х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двух)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официальных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рецензируемых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изданиях, на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веб-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сайтах,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имеющих свидетельство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 регистрации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СМИ,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выступления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двух)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мероприятиях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sz="1800"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т.ч.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объединений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), имеются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0820400" y="5783888"/>
            <a:ext cx="1122873" cy="992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032" y="454179"/>
            <a:ext cx="110993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-5" dirty="0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Основные н</a:t>
            </a:r>
            <a:r>
              <a:rPr sz="2000" b="1" spc="-5" dirty="0" err="1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ормативные</a:t>
            </a:r>
            <a:r>
              <a:rPr sz="2000" b="1" spc="-5" dirty="0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правовые </a:t>
            </a:r>
            <a:r>
              <a:rPr sz="2000" b="1" spc="-5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акты, регламентирующие </a:t>
            </a:r>
            <a:r>
              <a:rPr sz="2000" b="1" spc="-710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r>
              <a:rPr sz="2000" b="1" spc="-5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аттестации </a:t>
            </a:r>
            <a:r>
              <a:rPr sz="2000" b="1" spc="-5" dirty="0" err="1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sz="2000" b="1" spc="-5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err="1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2000" b="1" dirty="0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sz="2000" b="1" dirty="0">
              <a:solidFill>
                <a:srgbClr val="AB00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193457"/>
            <a:ext cx="4688455" cy="24242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4200" y="1201924"/>
            <a:ext cx="4474161" cy="24406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1023" y="3719651"/>
            <a:ext cx="114903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Минпросвещения России от 24.03.2023 N 196 «Об утверждении Порядка проведения аттестации педагогических работников организаций, осуществляющих образовательную деятельность»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Вступил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силу с 01 сентября 2023 года и действует до 31 августа 2029 года (6 лет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Новосибирской области от 04.10.2023 № 2180 «Об утверждении регламента работы аттестационной комиссии министерства образования Новосибирской области по аттестации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деятельность, расположенных на территории Новосибирской области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228600"/>
            <a:ext cx="9372600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b="1" i="1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5300" y="762000"/>
            <a:ext cx="1120140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2000" b="1" i="1" spc="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Транслирование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коллективах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практических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lang="ru-RU" sz="2000" b="1" i="1" spc="-2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аттестуемого,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lang="ru-RU" sz="2000" b="1" i="1" spc="-434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объединений,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сообществ.</a:t>
            </a: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Трансляцию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опыта инновационной деятельности можно подтвердить следующими документами: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протоколами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заседания ММО с маркированием ФИО и темы выступления аттестуемого;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публикацией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маркированием ФИО и темы текста аттестуемого официальных изданиях, включая электронные; 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конференций, форумов, семинаров и проч. с маркированием ФИО и темы выступления аттестуемого;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отзывов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рецензией на открытый урок, мастер-класс, выступление на мероприятиях (семинарах, форумах, фестивалях и проч.) муниципального и выше уровней.</a:t>
            </a: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328" y="639686"/>
            <a:ext cx="77308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544" y="1230248"/>
            <a:ext cx="11198225" cy="446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3.3 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394335" algn="just">
              <a:lnSpc>
                <a:spcPct val="100000"/>
              </a:lnSpc>
            </a:pPr>
            <a:r>
              <a:rPr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федерального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России,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конкурсах,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реализуемых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Академией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России,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реализуемых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поддержке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Минпросвещения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результативное</a:t>
            </a:r>
            <a:r>
              <a:rPr sz="1800"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профессиональном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конкурсе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предшествующие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z="18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дипломы,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сертификаты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участия</a:t>
            </a:r>
            <a:r>
              <a:rPr sz="1800" u="heavy" spc="-3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конкурсах).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организованных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государственными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(муниципальными)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учреждениями системы образования,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наличие подтверждающих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документов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дипломы,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сертификаты)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результативное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профессиональном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конкурсе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предшествующие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92075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муниципального уровня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организованных государственными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(муниципальными)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учреждениями системы образования за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предшествующие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3- 5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 наличие подтверждающих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сертификаты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участия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профессиональных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указанием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статуса).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0591800" y="5698138"/>
            <a:ext cx="1351473" cy="1078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57200"/>
            <a:ext cx="822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544" y="1230248"/>
            <a:ext cx="11430635" cy="47602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25290" marR="633095" indent="-3474085" algn="just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b="1" i="1" spc="3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Общественное признание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профессионализма,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b="1" i="1" spc="-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894715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аттестуемый участвует в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экспертных комиссий,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жюри конкурсов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деятельности)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(и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благодарности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законодательной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исполнительной</a:t>
            </a:r>
            <a:r>
              <a:rPr u="heavy" spc="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власти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 менее 5-ти лет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аттестуемый участвует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 работе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экспертных комиссий,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жюри конкурсов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деятельности)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благодарности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законодательной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исполнительной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власти,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683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предшествующие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аттестуемый участвует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 работе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экспертных комиссий,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жюри конкурсов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деятельности)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институционального</a:t>
            </a:r>
            <a:r>
              <a:rPr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благодарности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институционального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муниципального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1125200" y="5867400"/>
            <a:ext cx="818073" cy="909128"/>
          </a:xfrm>
          <a:prstGeom prst="downArrow">
            <a:avLst>
              <a:gd name="adj1" fmla="val 50000"/>
              <a:gd name="adj2" fmla="val 44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685800"/>
            <a:ext cx="810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lvl="0" algn="just">
              <a:spcBef>
                <a:spcPts val="1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3.3. 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2000" b="1" i="1" spc="-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2967334"/>
            <a:ext cx="1082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Общественное признание профессионализма, аттестуемого участниками  образовательных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отношений.</a:t>
            </a: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Подтверждающие документы об участии в работе экспертных комиссий, жюри конкурсов (по направлению профессиональной деятельности) а также грамот, благодарностей различного уровня от государственных органов и социально значимых общественных организаций.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1295400"/>
            <a:ext cx="9372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Дипломы, грамоты, сертификаты участия в профессиональных конкурсах с указанием их статуса.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Рекомендуемые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конкурсы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«Учитель-дефектолог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года»;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«Лучшая инклюзивная школа России»; «Учитель года»; «Воспитатель года»; «Первый учитель», Всероссийская олимпиада «Команда большой страны», «Лучшие учителя» и пр.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«Мой лучший урок», «Территория профессионального мастерства»; «Золотая медаль Сибирской ярмарки»; «Путь к успеху» и проч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для педагогов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edu.gov.ru/activity/main_activities/talent_support/competitions_for_educators?ysclid=lv26ws4ab726054733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372" y="442399"/>
            <a:ext cx="10752785" cy="639427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ЗАВЕРЯТЬ ДОКУМЕНТЫ: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Заверительная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надпись «ВЕРНО».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лица, заверившего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документы.</a:t>
            </a:r>
            <a:b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заверившего.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Расшифровка подписи.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заверения.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Печать организации.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>
                <a:solidFill>
                  <a:srgbClr val="C00000"/>
                </a:solidFill>
                <a:latin typeface="+mn-lt"/>
              </a:rPr>
            </a:br>
            <a:r>
              <a:rPr lang="ru-RU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4572000"/>
            <a:ext cx="2812259" cy="204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5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0" y="4953000"/>
            <a:ext cx="91133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hlinkClick r:id="rId2"/>
              </a:rPr>
              <a:t>https</a:t>
            </a:r>
            <a:r>
              <a:rPr lang="en-US" sz="4000" dirty="0">
                <a:hlinkClick r:id="rId2"/>
              </a:rPr>
              <a:t>://</a:t>
            </a:r>
            <a:r>
              <a:rPr lang="en-US" sz="4000" dirty="0" smtClean="0">
                <a:hlinkClick r:id="rId2"/>
              </a:rPr>
              <a:t>edu54.ru/videocast/view/985432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600200"/>
            <a:ext cx="10972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30.01.2024</a:t>
            </a:r>
          </a:p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Организатор: Новосибирский </a:t>
            </a:r>
            <a:r>
              <a:rPr lang="ru-RU" sz="2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институт повышения квалификации и переподготовки работников 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ctr"/>
            <a:endParaRPr lang="ru-RU" sz="2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Видеотрансляция: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профессиональной деятельности педагогов при установлении квалификационных категорий с учетом новых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Порядка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аттестации».</a:t>
            </a:r>
            <a:endParaRPr lang="ru-RU" sz="2800" i="0" dirty="0"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69932" y="609600"/>
            <a:ext cx="4188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61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10786110" cy="2462213"/>
          </a:xfrm>
        </p:spPr>
        <p:txBody>
          <a:bodyPr/>
          <a:lstStyle/>
          <a:p>
            <a:pPr algn="ctr"/>
            <a:r>
              <a:rPr lang="ru-RU" sz="8000" dirty="0" smtClean="0"/>
              <a:t>СПАСИБО ЗА ВНИМАНИЕ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3936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971" y="2492951"/>
            <a:ext cx="6634724" cy="408089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38688" y="2587930"/>
            <a:ext cx="4119911" cy="41176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3000" y="152400"/>
            <a:ext cx="97536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ДОКМЕНТЫ: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ГАУ ДПО НСО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Технический отдел аттестации педагогических кадров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https://nipkipro.ru/info/struct/dep/103/main/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Министерство образования Новосибирской области. Документы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http://www.edunso.ru/documents?page=1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АИС «Аттестация педагогических работников НСО». Справочная информация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6"/>
              </a:rPr>
              <a:t>https://att.edu54.ru/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1981200"/>
            <a:ext cx="10439400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  <a:buAutoNum type="arabicPeriod"/>
              <a:tabLst>
                <a:tab pos="316230" algn="l"/>
              </a:tabLst>
            </a:pP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Вклад </a:t>
            </a:r>
            <a:r>
              <a:rPr sz="2800" b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sz="28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повышение качества проектирования </a:t>
            </a:r>
            <a:r>
              <a:rPr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8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1198245" algn="just">
              <a:lnSpc>
                <a:spcPct val="150000"/>
              </a:lnSpc>
              <a:buAutoNum type="arabicPeriod"/>
              <a:tabLst>
                <a:tab pos="316230" algn="l"/>
              </a:tabLst>
            </a:pP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Результаты</a:t>
            </a:r>
            <a:r>
              <a:rPr sz="2800" b="1" spc="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800" b="1" spc="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 образовательных программ. </a:t>
            </a:r>
          </a:p>
          <a:p>
            <a:pPr marL="12700" marR="1198245" algn="just">
              <a:lnSpc>
                <a:spcPct val="150000"/>
              </a:lnSpc>
              <a:buAutoNum type="arabicPeriod"/>
              <a:tabLst>
                <a:tab pos="316230" algn="l"/>
              </a:tabLst>
            </a:pPr>
            <a:r>
              <a:rPr lang="ru-RU" sz="2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600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уровня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5562600"/>
            <a:ext cx="1013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Считать уровень профессиональной деятельности, ее результативность соответствующими первой квалификационной категории, если по результатам экспертизы педагогический работник   набрал 17 – 22 балла, высшей квалификационной категории - от 23 до 30 баллов.</a:t>
            </a:r>
          </a:p>
        </p:txBody>
      </p:sp>
    </p:spTree>
    <p:extLst>
      <p:ext uri="{BB962C8B-B14F-4D97-AF65-F5344CB8AC3E}">
        <p14:creationId xmlns:p14="http://schemas.microsoft.com/office/powerpoint/2010/main" val="42153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92611"/>
            <a:ext cx="1037907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Критерий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1.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Вклад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аттестуемого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повышение</a:t>
            </a:r>
            <a:r>
              <a:rPr lang="ru-RU" sz="2000" b="1" spc="-1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качества проектирования</a:t>
            </a:r>
            <a: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реализации</a:t>
            </a:r>
            <a:r>
              <a:rPr lang="ru-RU" sz="2000" b="1" spc="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образовательного</a:t>
            </a:r>
            <a: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процесса.</a:t>
            </a:r>
            <a: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2673" y="1132359"/>
            <a:ext cx="11255984" cy="5039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9885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20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20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0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20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Обоснование</a:t>
            </a:r>
            <a:r>
              <a:rPr sz="20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актуальности</a:t>
            </a:r>
            <a:r>
              <a:rPr sz="20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(направления)</a:t>
            </a:r>
            <a:r>
              <a:rPr sz="20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20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sz="20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z="2000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20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20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сформулированы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собою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(направление)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значимая</a:t>
            </a:r>
            <a:r>
              <a:rPr sz="20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современного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образования,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цель,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результаты,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представленные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1.2,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1.3,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2.1,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3.2;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обоснована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137160" algn="just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(направления)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деятельности: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обоснование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sz="2000"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sz="2000" spc="-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нормативных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особенностей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организации 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 err="1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ОВЗ).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709295" algn="just">
              <a:lnSpc>
                <a:spcPct val="100000"/>
              </a:lnSpc>
              <a:spcBef>
                <a:spcPts val="395"/>
              </a:spcBef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сформулированы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собою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тема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(направление),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цель,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задачи и результаты, </a:t>
            </a:r>
            <a:r>
              <a:rPr sz="2000" spc="-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представленные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1.2,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1.3,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2.1,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3.2;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обоснована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(направления)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обоснование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отсылки</a:t>
            </a:r>
            <a:r>
              <a:rPr sz="2000"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нормативным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документам,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анализе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latin typeface="Times New Roman" pitchFamily="18" charset="0"/>
                <a:cs typeface="Times New Roman" pitchFamily="18" charset="0"/>
              </a:rPr>
              <a:t>названы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sz="20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ОВЗ.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119380" algn="just">
              <a:lnSpc>
                <a:spcPct val="100000"/>
              </a:lnSpc>
              <a:spcBef>
                <a:spcPts val="395"/>
              </a:spcBef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сформулированные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(направление),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частично </a:t>
            </a:r>
            <a:r>
              <a:rPr sz="2000" b="1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sz="2000"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результатами,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представленными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1.2,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1.3,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2.1,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3.2,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или обоснование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актуальности</a:t>
            </a: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представлено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полно.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896600" y="6019800"/>
            <a:ext cx="1046673" cy="756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274" y="152400"/>
            <a:ext cx="11430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Критерий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1.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Вклад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аттестуемого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повышение</a:t>
            </a:r>
            <a:r>
              <a:rPr lang="ru-RU" sz="1800" b="1" spc="-1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качества проектирования</a:t>
            </a:r>
            <a: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реализации</a:t>
            </a:r>
            <a:r>
              <a:rPr lang="ru-RU" sz="1800" b="1" spc="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образовательного</a:t>
            </a:r>
            <a: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процесса.</a:t>
            </a:r>
            <a: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latin typeface="Times New Roman"/>
                <a:cs typeface="Times New Roman"/>
              </a:rPr>
              <a:t/>
            </a:r>
            <a:br>
              <a:rPr lang="ru-RU" sz="1800" dirty="0">
                <a:latin typeface="Times New Roman"/>
                <a:cs typeface="Times New Roman"/>
              </a:rPr>
            </a:br>
            <a:endParaRPr sz="18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04801" y="796109"/>
            <a:ext cx="11638472" cy="573849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60960" algn="just">
              <a:lnSpc>
                <a:spcPts val="1825"/>
              </a:lnSpc>
              <a:spcBef>
                <a:spcPts val="450"/>
              </a:spcBef>
            </a:pPr>
            <a:r>
              <a:rPr b="1" i="1" spc="-10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b="1" i="1" spc="3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b="1" i="1" spc="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разработке</a:t>
            </a:r>
            <a:r>
              <a:rPr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программно-методического</a:t>
            </a:r>
            <a:r>
              <a:rPr b="1" i="1" spc="6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283845" algn="just">
              <a:lnSpc>
                <a:spcPts val="1730"/>
              </a:lnSpc>
              <a:spcBef>
                <a:spcPts val="12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аттестуемый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автором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соавтором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u="heavy" spc="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u="heavy" spc="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компонентов)</a:t>
            </a:r>
            <a:r>
              <a:rPr u="heavy" spc="5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i="1" spc="-3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дидактического,</a:t>
            </a:r>
            <a:r>
              <a:rPr u="heavy" spc="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u="heavy" spc="4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u="heavy" spc="3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рекомендованных</a:t>
            </a:r>
            <a:r>
              <a:rPr b="1" spc="6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605"/>
              </a:lnSpc>
            </a:pP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2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spc="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опубликованы</a:t>
            </a:r>
            <a:r>
              <a:rPr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рецензируемых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730"/>
              </a:lnSpc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научно-методических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изданиях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веб-сайтах,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СМИ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(при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условии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90000"/>
              </a:lnSpc>
              <a:spcBef>
                <a:spcPts val="95"/>
              </a:spcBef>
            </a:pP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рецензирования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текстов),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b="1" spc="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уровнях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(тексты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соавторстве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разработанных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их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компонентов)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реализации/или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отзывы,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b="1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них,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ссылки</a:t>
            </a:r>
            <a:r>
              <a:rPr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b="1" spc="-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тексты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документов,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 том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электронных).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453390" algn="just">
              <a:lnSpc>
                <a:spcPct val="90000"/>
              </a:lnSpc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аттестуемый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автором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соавтором</a:t>
            </a:r>
            <a:r>
              <a:rPr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u="heavy" spc="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компонентов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i="1" u="heavy" spc="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дидактического,</a:t>
            </a:r>
            <a:r>
              <a:rPr u="heavy" spc="6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u="heavy" spc="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u="heavy" spc="8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реализации,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рекомендованных</a:t>
            </a:r>
            <a:r>
              <a:rPr b="1" spc="6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b="1" spc="6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выше);</a:t>
            </a:r>
            <a:r>
              <a:rPr b="1" spc="3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опубликованы</a:t>
            </a:r>
            <a:r>
              <a:rPr b="1" spc="5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веб-сайтах,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СМИ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условии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рецензирования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текстов),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веб-сайтах</a:t>
            </a:r>
            <a:r>
              <a:rPr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(или </a:t>
            </a:r>
            <a:r>
              <a:rPr b="1" spc="-39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муниципалитета)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,представлены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(тексты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соавторстве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 err="1" smtClean="0">
                <a:latin typeface="Times New Roman" pitchFamily="18" charset="0"/>
                <a:cs typeface="Times New Roman" pitchFamily="18" charset="0"/>
              </a:rPr>
              <a:t>разработанных</a:t>
            </a:r>
            <a:r>
              <a:rPr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(или их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компонентов)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реализации/или </a:t>
            </a:r>
            <a:r>
              <a:rPr spc="-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отзывы,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b="1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них,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ссылки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тексты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документов,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том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электронных)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605"/>
              </a:lnSpc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аттестуемый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автором/соавтором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программно-методических</a:t>
            </a:r>
            <a:r>
              <a:rPr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217804" algn="just">
              <a:lnSpc>
                <a:spcPts val="1730"/>
              </a:lnSpc>
              <a:spcBef>
                <a:spcPts val="120"/>
              </a:spcBef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процесса,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утвержденных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рекомендованных</a:t>
            </a:r>
            <a:r>
              <a:rPr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институциональном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программно-методические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муниципалитета),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spc="-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(тексты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соавторстве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разработанных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программно-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отзывы,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b="1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них,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ссылки</a:t>
            </a:r>
            <a:r>
              <a:rPr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 err="1" smtClean="0">
                <a:latin typeface="Times New Roman" pitchFamily="18" charset="0"/>
                <a:cs typeface="Times New Roman" pitchFamily="18" charset="0"/>
              </a:rPr>
              <a:t>тексты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 err="1" smtClean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документов,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том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электронных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343736" y="6332264"/>
            <a:ext cx="599537" cy="444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115824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Обоснование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актуальности темы (направления) профессиональной деятельности  (или проблемы профессионального проекта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Обосновать и согласовывать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тему, цель, средства ее достижения, результаты обучающихся с ОВЗ и то, что транслируется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сообщество (тема должна быть актуальной).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Существенно, чтобы аттестуемый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аспекте темы кратко анализировал нормативные требования, особенности организации, в которой работает, и своих обучающихся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Грамотные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краткие формулировки, согласованность 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пунктам 1.2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1.3, 2.1, 3.2 и аналитический текст – залог высокого балла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 Участие аттестуемого в разработке программно-методического сопровождения образовательного процесса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Представить тексты самостоятельно или в соавторстве разработанных образовательных программ учебных предметов, курсов, другого программно-методического обеспечения и/или отзывы, рецензии на них, включая ссылки на публикации или тексты подтверждающих документов, в том числе электронных.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Разнообразные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подтверждения разработки и внедрения программ и/или дидактических и методических  материалов на муниципальном уровне и выше – залог высокого балла.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0563" y="1137912"/>
            <a:ext cx="11638473" cy="5198474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marR="581660" indent="54610" algn="just">
              <a:lnSpc>
                <a:spcPct val="90000"/>
              </a:lnSpc>
              <a:spcBef>
                <a:spcPts val="810"/>
              </a:spcBef>
            </a:pP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6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6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обучения</a:t>
            </a:r>
            <a:r>
              <a:rPr sz="16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продуктивное</a:t>
            </a:r>
            <a:r>
              <a:rPr sz="16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современных </a:t>
            </a:r>
            <a:r>
              <a:rPr sz="16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6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технологий,</a:t>
            </a:r>
            <a:r>
              <a:rPr sz="16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sz="1600" b="1" i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sz="1600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16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6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sz="1600" b="1" i="1" spc="-2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sz="1600"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sz="1600" b="1" i="1" spc="-3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600" b="1" i="1" spc="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темой</a:t>
            </a:r>
            <a:r>
              <a:rPr sz="16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направлением</a:t>
            </a:r>
            <a:r>
              <a:rPr sz="16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sz="1600" b="1" i="1" spc="3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600" b="1" i="1" spc="-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z="16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проблемой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проекта)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1041400" algn="just">
              <a:lnSpc>
                <a:spcPts val="1939"/>
              </a:lnSpc>
              <a:spcBef>
                <a:spcPts val="35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представлен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sz="1600" b="1" spc="4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z="1600" b="1" spc="3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созданных</a:t>
            </a:r>
            <a:r>
              <a:rPr sz="1600" b="1" spc="2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600" b="1" spc="2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b="1" spc="5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(направлению)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 и/или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описана</a:t>
            </a:r>
            <a:r>
              <a:rPr sz="1600"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авторская</a:t>
            </a:r>
            <a:r>
              <a:rPr sz="1600" b="1" spc="3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sz="1600"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(методическая</a:t>
            </a:r>
            <a:r>
              <a:rPr sz="1600"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система)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описании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показано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814"/>
              </a:lnSpc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совершенствование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обучения,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 коррекции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12700" marR="476884" algn="just">
              <a:lnSpc>
                <a:spcPts val="1939"/>
              </a:lnSpc>
              <a:spcBef>
                <a:spcPts val="140"/>
              </a:spcBef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ОВЗ,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приводящее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достижению целей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деятельности;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6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z="1600" u="heavy" spc="-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sz="1600" u="heavy" spc="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образовательный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положительную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внешнюю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оценку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sz="1600"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 </a:t>
            </a:r>
            <a:r>
              <a:rPr sz="16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6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z="1600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(отзывы,</a:t>
            </a:r>
            <a:r>
              <a:rPr sz="16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sz="1600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экспертов).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153670" algn="just">
              <a:lnSpc>
                <a:spcPts val="1939"/>
              </a:lnSpc>
              <a:spcBef>
                <a:spcPts val="10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представлен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sz="1600"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z="1600"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созданных</a:t>
            </a:r>
            <a:r>
              <a:rPr sz="1600" b="1" spc="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600" b="1" spc="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z="1600" b="1" spc="3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sz="1600"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sz="1600" b="1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b="1" spc="3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(направлению)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проекта):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12700" marR="803275" algn="just">
              <a:lnSpc>
                <a:spcPts val="1939"/>
              </a:lnSpc>
              <a:spcBef>
                <a:spcPts val="10"/>
              </a:spcBef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описании показано совершенствование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методов обучения,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диагностики и коррекции нарушений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ОВЗ, приводящее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достижению целей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задач профессиональной деятельности;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 документы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z="16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разработок</a:t>
            </a:r>
            <a:r>
              <a:rPr sz="1600"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образовательный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положительную</a:t>
            </a:r>
            <a:r>
              <a:rPr sz="1600" u="heavy" spc="-3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внешнюю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оценку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sz="16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sz="16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6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z="16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(отзывы,</a:t>
            </a:r>
            <a:r>
              <a:rPr sz="16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рецензии экспертов)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ts val="1950"/>
              </a:lnSpc>
              <a:spcBef>
                <a:spcPts val="10"/>
              </a:spcBef>
              <a:tabLst>
                <a:tab pos="1357630" algn="l"/>
              </a:tabLst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sz="1600"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методические</a:t>
            </a:r>
            <a:r>
              <a:rPr sz="1600"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разработки</a:t>
            </a:r>
            <a:r>
              <a:rPr sz="1600" b="1" spc="9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(направлению)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(или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проекта):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описании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показано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совершенствование методов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sz="1600" spc="-5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ОВЗ,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приводящее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достижению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>
                <a:latin typeface="Times New Roman" pitchFamily="18" charset="0"/>
                <a:cs typeface="Times New Roman" pitchFamily="18" charset="0"/>
              </a:rPr>
              <a:t>целей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деятельности;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600"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подтверждающие внедрение</a:t>
            </a:r>
            <a:r>
              <a:rPr sz="1600" u="heavy" spc="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dirty="0" err="1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образовательный</a:t>
            </a:r>
            <a:r>
              <a:rPr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их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положительную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внешнюю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sz="1600"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институциональном</a:t>
            </a:r>
            <a:r>
              <a:rPr sz="1600"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sz="16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600"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z="16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(отзывы, </a:t>
            </a:r>
            <a:r>
              <a:rPr sz="1600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sz="16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экспертов).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27981"/>
            <a:ext cx="1143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Вклад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 проектирования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spc="5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ru-RU" b="1" spc="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430000" y="6332264"/>
            <a:ext cx="513273" cy="444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609600"/>
            <a:ext cx="10896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обучения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продуктивное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современных </a:t>
            </a:r>
            <a:r>
              <a:rPr lang="ru-RU" sz="2000" b="1" i="1" spc="-434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ru-RU" sz="2000" b="1" i="1" spc="-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технологий,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lang="ru-RU" sz="2000" b="1" i="1" spc="4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lang="ru-RU" sz="2000" b="1" i="1" spc="2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i="1" spc="-434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lang="ru-RU" sz="2000" b="1" i="1" spc="-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lang="ru-RU" sz="2000" b="1" i="1" spc="-3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темой (направлением)</a:t>
            </a:r>
            <a:r>
              <a:rPr lang="ru-RU" sz="2000" b="1" i="1" spc="3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b="1" i="1" spc="-3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проблемой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2000" b="1" i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Указать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методические разработки, подтверждающие деятельность аттестуемого по совершенствованию методов обучения, воспитания и диагностики развития обучающихся с ОВЗ, включая ссылки на публикации. Представить документы, подтверждающие внедрение разработок в образовательный процесс и их положительную внешнюю оценку (отзывы, рецензии экспертов).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Максимальный результат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достигаться теми, кто разработал авторскую технологию (методическую систему) обучения, воспитания, диагностики и коррекции нарушений развития обучающихся с ОВЗ в соответствии с темой, целью и задачами профессиональной деятельности.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3539</Words>
  <Application>Microsoft Office PowerPoint</Application>
  <PresentationFormat>Произвольный</PresentationFormat>
  <Paragraphs>229</Paragraphs>
  <Slides>26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Исполнительная</vt:lpstr>
      <vt:lpstr>1_Office Theme</vt:lpstr>
      <vt:lpstr>Презентация PowerPoint</vt:lpstr>
      <vt:lpstr>Основные нормативные правовые акты, регламентирующие  порядок проведения аттестации педагогических  работников. </vt:lpstr>
      <vt:lpstr>Презентация PowerPoint</vt:lpstr>
      <vt:lpstr>Критерии соответствия уровня  профессиональной деятельности.</vt:lpstr>
      <vt:lpstr>Критерий 1. Вклад аттестуемого в повышение качества проектирования и  реализации образовательного процесса. </vt:lpstr>
      <vt:lpstr>Критерий 1. Вклад аттестуемого в повышение качества проектирования и  реализации образовательного процесса.  </vt:lpstr>
      <vt:lpstr>Презентация PowerPoint</vt:lpstr>
      <vt:lpstr>Презентация PowerPoint</vt:lpstr>
      <vt:lpstr>Презентация PowerPoint</vt:lpstr>
      <vt:lpstr>Критерий 2. Результаты освоения обучающимися образовательных программ.</vt:lpstr>
      <vt:lpstr>Презентация PowerPoint</vt:lpstr>
      <vt:lpstr>Презентация PowerPoint</vt:lpstr>
      <vt:lpstr>Критерий 2. Результаты освоения обучающимися образовательных программ.</vt:lpstr>
      <vt:lpstr>Презентация PowerPoint</vt:lpstr>
      <vt:lpstr>Критерий 2. Результаты освоения обучающимися образовательных программ.</vt:lpstr>
      <vt:lpstr>Презентация PowerPoint</vt:lpstr>
      <vt:lpstr>Критерий 3. Непрерывный профессиональный рост.</vt:lpstr>
      <vt:lpstr>Презентация PowerPoint</vt:lpstr>
      <vt:lpstr>Критерий 3. Непрерывный профессиональный рост.</vt:lpstr>
      <vt:lpstr>Презентация PowerPoint</vt:lpstr>
      <vt:lpstr>Критерий 3. Непрерывный профессиональный рост.</vt:lpstr>
      <vt:lpstr>Критерий 3. Непрерывный профессиональный рост.</vt:lpstr>
      <vt:lpstr>Презентация PowerPoint</vt:lpstr>
      <vt:lpstr>КАК ЗАВЕРЯТЬ ДОКУМЕНТЫ: Заверительная надпись «ВЕРНО». Должность лица, заверившего документы. Подпись заверившего. Расшифровка подписи. Дата заверения. Печать организации.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Lenovo</cp:lastModifiedBy>
  <cp:revision>7</cp:revision>
  <dcterms:created xsi:type="dcterms:W3CDTF">2024-04-11T02:56:45Z</dcterms:created>
  <dcterms:modified xsi:type="dcterms:W3CDTF">2025-03-28T09:14:54Z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2024-04-11T00:00:00Z</vt:filetime>
  </property>
</Properties>
</file>